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24"/>
  </p:notesMasterIdLst>
  <p:handoutMasterIdLst>
    <p:handoutMasterId r:id="rId25"/>
  </p:handoutMasterIdLst>
  <p:sldIdLst>
    <p:sldId id="338" r:id="rId3"/>
    <p:sldId id="339" r:id="rId4"/>
    <p:sldId id="340" r:id="rId5"/>
    <p:sldId id="342" r:id="rId6"/>
    <p:sldId id="341" r:id="rId7"/>
    <p:sldId id="343" r:id="rId8"/>
    <p:sldId id="344" r:id="rId9"/>
    <p:sldId id="345" r:id="rId10"/>
    <p:sldId id="346" r:id="rId11"/>
    <p:sldId id="348" r:id="rId12"/>
    <p:sldId id="349" r:id="rId13"/>
    <p:sldId id="350" r:id="rId14"/>
    <p:sldId id="351" r:id="rId15"/>
    <p:sldId id="352" r:id="rId16"/>
    <p:sldId id="353" r:id="rId17"/>
    <p:sldId id="354" r:id="rId18"/>
    <p:sldId id="355" r:id="rId19"/>
    <p:sldId id="356" r:id="rId20"/>
    <p:sldId id="358" r:id="rId21"/>
    <p:sldId id="359" r:id="rId22"/>
    <p:sldId id="36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18" clrIdx="0">
    <p:extLst>
      <p:ext uri="{19B8F6BF-5375-455C-9EA6-DF929625EA0E}">
        <p15:presenceInfo xmlns:p15="http://schemas.microsoft.com/office/powerpoint/2012/main" userId="V.Savkovic" providerId="None"/>
      </p:ext>
    </p:extLst>
  </p:cmAuthor>
  <p:cmAuthor id="2" name="PC" initials="P" lastIdx="4" clrIdx="1">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CC66"/>
    <a:srgbClr val="FFFF99"/>
    <a:srgbClr val="FF6600"/>
    <a:srgbClr val="FF9900"/>
    <a:srgbClr val="FF3300"/>
    <a:srgbClr val="D43414"/>
    <a:srgbClr val="EAEAEA"/>
    <a:srgbClr val="CC0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36" autoAdjust="0"/>
    <p:restoredTop sz="94103" autoAdjust="0"/>
  </p:normalViewPr>
  <p:slideViewPr>
    <p:cSldViewPr>
      <p:cViewPr varScale="1">
        <p:scale>
          <a:sx n="87" d="100"/>
          <a:sy n="87" d="100"/>
        </p:scale>
        <p:origin x="590" y="67"/>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2-01T10:19:55.443" idx="4">
    <p:pos x="3525" y="4024"/>
    <p:text>U Costa v E.N.E.L.,, polazeći od već proklamovane specifične prirode EEZ i njenog pravnog sistema (Van Gend en Loos), a vodeći se potrebom obezbjeđivanja ključnog faktora funkcionalnosti tog pravnog sistema – uravnotežene primjene u državama članicama, Sud pravde je suštinski  zauzeo stanovište da komunitarno (danas unijsko) pravo ima prednost u primjeni u odnosu na nacionalno pravo država članica. Naravno, u domenu ograničenih regulatornih nadležnosti Unije, koja su, svjedoci smo, danas prilično široka.</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2-02T02:32:53.200" idx="17">
    <p:pos x="7521" y="4040"/>
    <p:text>U slučaju Dona, postavljeno je pitanje usklađenosti sa odredbama Rimskog ugovora o slobodi kretanja radnika i slobodi pružanja usluga pravila Italijanske fudbalske asocijacije, osnovom kojih su samo njeni članovi – suštinski, italijanski državljani - mogli učestvovati u mečevima pod njenim okriljem. Koristeći identičnu argumentaciju iznijetu u slučaju Walrave &amp; Koch, te posebno naglašavajući tada već uspostavljeni standard da se odredbe osnivačkog ugovora o slobodi kretanja radnika i slobodi pružanja usluga primjenjuju na „pravila bilo kakve prirode koja su usmje-rena na kolektivno regulisanje zaposlenja i pružanja usluga“, Sud pravde je u odluci iznio stav da su pravila Italijanske fudbalske asocijacije u suprotnosti sa članom 48. i članom 59. Rimskog ugovora (sada članovima 45. i 56. UFEU).</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39816" y="332656"/>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573" y="4772040"/>
            <a:ext cx="12188825" cy="1177239"/>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PRAVO UNUTRAŠNJEG TRŽIŠTA –</a:t>
            </a: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r>
            <a:b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7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en-GB" sz="3700" dirty="0">
                <a:ln>
                  <a:solidFill>
                    <a:srgbClr val="EAEAEA"/>
                  </a:solidFill>
                </a:ln>
                <a:latin typeface="Lucida Fax" panose="02060602050505020204" pitchFamily="18" charset="0"/>
              </a:rPr>
              <a:t> </a:t>
            </a:r>
            <a:r>
              <a:rPr lang="sr-Latn-ME" sz="3700" dirty="0">
                <a:ln>
                  <a:solidFill>
                    <a:srgbClr val="EAEAEA"/>
                  </a:solidFill>
                </a:ln>
                <a:latin typeface="Lucida Fax" panose="02060602050505020204" pitchFamily="18" charset="0"/>
              </a:rPr>
              <a:t/>
            </a:r>
            <a:br>
              <a:rPr lang="sr-Latn-ME" sz="3700" dirty="0">
                <a:ln>
                  <a:solidFill>
                    <a:srgbClr val="EAEAEA"/>
                  </a:solidFill>
                </a:ln>
                <a:latin typeface="Lucida Fax" panose="02060602050505020204" pitchFamily="18" charset="0"/>
              </a:rPr>
            </a:br>
            <a:r>
              <a:rPr lang="sr-Latn-ME" sz="3700" dirty="0">
                <a:ln>
                  <a:solidFill>
                    <a:srgbClr val="EAEAEA"/>
                  </a:solidFill>
                </a:ln>
                <a:latin typeface="Lucida Fax" panose="02060602050505020204" pitchFamily="18" charset="0"/>
              </a:rPr>
              <a:t>Horizontalno neposredno dejstvo </a:t>
            </a:r>
            <a:r>
              <a:rPr lang="sr-Latn-ME" sz="3600" dirty="0">
                <a:ln>
                  <a:solidFill>
                    <a:srgbClr val="EAEAEA"/>
                  </a:solidFill>
                </a:ln>
                <a:latin typeface="Lucida Fax" panose="02060602050505020204" pitchFamily="18" charset="0"/>
              </a:rPr>
              <a:t>osnovnih sloboda i njegove alternative </a:t>
            </a:r>
            <a:r>
              <a:rPr lang="sr-Latn-ME" sz="3600" dirty="0">
                <a:effectLst/>
              </a:rPr>
              <a:t/>
            </a:r>
            <a:br>
              <a:rPr lang="sr-Latn-ME" sz="3600" dirty="0">
                <a:effectLst/>
              </a:rPr>
            </a:br>
            <a:r>
              <a:rPr lang="sr-Latn-ME" sz="1400" b="0" dirty="0">
                <a:effectLst/>
              </a:rPr>
              <a:t>(Osnov prezentacije: udžbenička literatura iz informacione liste)</a:t>
            </a:r>
            <a:r>
              <a:rPr lang="en-GB" sz="1400" b="0" dirty="0"/>
              <a:t/>
            </a:r>
            <a:br>
              <a:rPr lang="en-GB" sz="1400" b="0" dirty="0"/>
            </a:br>
            <a:r>
              <a:rPr lang="en-US" sz="1400" dirty="0"/>
              <a:t/>
            </a:r>
            <a:br>
              <a:rPr lang="en-US" sz="1400" dirty="0"/>
            </a:br>
            <a:r>
              <a:rPr lang="en-US" sz="3600" dirty="0"/>
              <a:t/>
            </a:r>
            <a:br>
              <a:rPr lang="en-US" sz="3600" dirty="0"/>
            </a:br>
            <a:endParaRPr lang="en-US" sz="3600" dirty="0"/>
          </a:p>
        </p:txBody>
      </p:sp>
      <p:sp>
        <p:nvSpPr>
          <p:cNvPr id="3" name="Subtitle 2"/>
          <p:cNvSpPr>
            <a:spLocks noGrp="1"/>
          </p:cNvSpPr>
          <p:nvPr>
            <p:ph type="subTitle" idx="1"/>
          </p:nvPr>
        </p:nvSpPr>
        <p:spPr>
          <a:xfrm>
            <a:off x="47328" y="4797152"/>
            <a:ext cx="12124925" cy="2060848"/>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32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Vladimir Savković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776520" y="233477"/>
            <a:ext cx="1323724" cy="1082180"/>
          </a:xfrm>
          <a:prstGeom prst="rect">
            <a:avLst/>
          </a:prstGeom>
          <a:noFill/>
          <a:ln w="9525">
            <a:noFill/>
            <a:miter lim="800000"/>
            <a:headEnd/>
            <a:tailEnd/>
          </a:ln>
        </p:spPr>
      </p:pic>
      <p:pic>
        <p:nvPicPr>
          <p:cNvPr id="7" name="Picture 6" descr="earssmus.png"/>
          <p:cNvPicPr>
            <a:picLocks noChangeAspect="1"/>
          </p:cNvPicPr>
          <p:nvPr/>
        </p:nvPicPr>
        <p:blipFill>
          <a:blip r:embed="rId3" cstate="print"/>
          <a:stretch>
            <a:fillRect/>
          </a:stretch>
        </p:blipFill>
        <p:spPr>
          <a:xfrm>
            <a:off x="4583832" y="486535"/>
            <a:ext cx="3384376" cy="57606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360" y="272935"/>
            <a:ext cx="2581978" cy="1042722"/>
          </a:xfrm>
          <a:prstGeom prst="rect">
            <a:avLst/>
          </a:prstGeom>
        </p:spPr>
      </p:pic>
    </p:spTree>
    <p:extLst>
      <p:ext uri="{BB962C8B-B14F-4D97-AF65-F5344CB8AC3E}">
        <p14:creationId xmlns:p14="http://schemas.microsoft.com/office/powerpoint/2010/main" val="1022471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15213" y="1915391"/>
            <a:ext cx="12025336" cy="4941168"/>
          </a:xfrm>
        </p:spPr>
        <p:txBody>
          <a:bodyPr>
            <a:noAutofit/>
          </a:bodyPr>
          <a:lstStyle/>
          <a:p>
            <a:pPr marL="0" indent="0" algn="just">
              <a:lnSpc>
                <a:spcPct val="100000"/>
              </a:lnSpc>
              <a:buNone/>
            </a:pPr>
            <a:r>
              <a:rPr lang="sr-Latn-ME" sz="2100" b="1" i="1" dirty="0">
                <a:solidFill>
                  <a:srgbClr val="FFFF99"/>
                </a:solidFill>
                <a:effectLst/>
                <a:latin typeface="Lucida Bright" panose="02040602050505020304" pitchFamily="18" charset="0"/>
              </a:rPr>
              <a:t>Van Ameyde </a:t>
            </a:r>
            <a:r>
              <a:rPr lang="sr-Latn-ME" sz="2100" b="1" dirty="0">
                <a:solidFill>
                  <a:srgbClr val="FFFF99"/>
                </a:solidFill>
                <a:effectLst/>
                <a:latin typeface="Lucida Bright" panose="02040602050505020304" pitchFamily="18" charset="0"/>
              </a:rPr>
              <a:t>90/76 </a:t>
            </a:r>
            <a:r>
              <a:rPr lang="sr-Latn-ME" sz="1900" b="1" dirty="0">
                <a:effectLst/>
                <a:latin typeface="Lucida Bright" panose="02040602050505020304" pitchFamily="18" charset="0"/>
              </a:rPr>
              <a:t>(sloboda poslovnog nastanjivanja)</a:t>
            </a:r>
            <a:endParaRPr lang="sr-Latn-ME" sz="1900" b="1" dirty="0">
              <a:solidFill>
                <a:srgbClr val="FFFF99"/>
              </a:solidFill>
              <a:effectLst/>
              <a:latin typeface="Lucida Bright" panose="02040602050505020304" pitchFamily="18" charset="0"/>
            </a:endParaRPr>
          </a:p>
          <a:p>
            <a:pPr algn="just">
              <a:lnSpc>
                <a:spcPct val="100000"/>
              </a:lnSpc>
            </a:pPr>
            <a:r>
              <a:rPr lang="sr-Latn-ME" sz="1800" b="1" dirty="0">
                <a:effectLst/>
                <a:latin typeface="Lucida Bright" panose="02040602050505020304" pitchFamily="18" charset="0"/>
              </a:rPr>
              <a:t>Dok je u slučaju </a:t>
            </a:r>
            <a:r>
              <a:rPr lang="sr-Latn-ME" sz="1800" b="1" i="1" u="sng" dirty="0">
                <a:effectLst/>
                <a:latin typeface="Lucida Bright" panose="02040602050505020304" pitchFamily="18" charset="0"/>
              </a:rPr>
              <a:t>Thieffry</a:t>
            </a:r>
            <a:r>
              <a:rPr lang="sr-Latn-ME" sz="1800" b="1" u="sng" dirty="0">
                <a:effectLst/>
                <a:latin typeface="Lucida Bright" panose="02040602050505020304" pitchFamily="18" charset="0"/>
              </a:rPr>
              <a:t> 71/76 </a:t>
            </a:r>
            <a:r>
              <a:rPr lang="sr-Latn-ME" sz="1800" b="1" dirty="0">
                <a:effectLst/>
                <a:latin typeface="Lucida Bright" panose="02040602050505020304" pitchFamily="18" charset="0"/>
              </a:rPr>
              <a:t>nagovijestio sklonost ka uspostavljanju horizontalnog neposrednog dejstva slobode poslovnog nastanjivanja (</a:t>
            </a:r>
            <a:r>
              <a:rPr lang="sr-Latn-ME" sz="1800" dirty="0">
                <a:effectLst/>
                <a:latin typeface="Lucida Bright" panose="02040602050505020304" pitchFamily="18" charset="0"/>
              </a:rPr>
              <a:t>pravila Advokatske komore Pariza o nacionalnoj diplomi kao uslovu za upis u listu advokata su tretirana kao nedozvoljeno ograničenje, ali sama Komora kao vid emanacije države</a:t>
            </a:r>
            <a:r>
              <a:rPr lang="sr-Latn-ME" sz="1800" b="1" dirty="0">
                <a:effectLst/>
                <a:latin typeface="Lucida Bright" panose="02040602050505020304" pitchFamily="18" charset="0"/>
              </a:rPr>
              <a:t>), </a:t>
            </a:r>
            <a:r>
              <a:rPr lang="sr-Latn-ME" sz="1800" b="1" u="sng" dirty="0">
                <a:effectLst/>
                <a:latin typeface="Lucida Bright" panose="02040602050505020304" pitchFamily="18" charset="0"/>
              </a:rPr>
              <a:t>u slučaju </a:t>
            </a:r>
            <a:r>
              <a:rPr lang="sr-Latn-ME" sz="1800" b="1" i="1" u="sng" dirty="0">
                <a:effectLst/>
                <a:latin typeface="Lucida Bright" panose="02040602050505020304" pitchFamily="18" charset="0"/>
              </a:rPr>
              <a:t>Van Ameyde</a:t>
            </a:r>
            <a:r>
              <a:rPr lang="sr-Latn-ME" sz="1800" b="1" u="sng" dirty="0">
                <a:effectLst/>
                <a:latin typeface="Lucida Bright" panose="02040602050505020304" pitchFamily="18" charset="0"/>
              </a:rPr>
              <a:t>, Sud pravde je bio nedvosmislen</a:t>
            </a:r>
            <a:r>
              <a:rPr lang="sr-Latn-ME" sz="1800" b="1" dirty="0">
                <a:effectLst/>
                <a:latin typeface="Lucida Bright" panose="02040602050505020304" pitchFamily="18" charset="0"/>
              </a:rPr>
              <a:t>, (</a:t>
            </a:r>
            <a:r>
              <a:rPr lang="sr-Latn-ME" sz="1800" b="1" dirty="0">
                <a:solidFill>
                  <a:schemeClr val="bg2">
                    <a:lumMod val="40000"/>
                    <a:lumOff val="60000"/>
                  </a:schemeClr>
                </a:solidFill>
                <a:effectLst/>
                <a:latin typeface="Lucida Bright" panose="02040602050505020304" pitchFamily="18" charset="0"/>
              </a:rPr>
              <a:t>iako je na kraju odlučio da u datom kontekstu nema nedozvoljenog ograničenja slobode poslovnog nastanjivanja</a:t>
            </a:r>
            <a:r>
              <a:rPr lang="sr-Latn-ME" sz="1800" b="1" dirty="0">
                <a:effectLst/>
                <a:latin typeface="Lucida Bright" panose="02040602050505020304" pitchFamily="18" charset="0"/>
              </a:rPr>
              <a:t>). </a:t>
            </a:r>
          </a:p>
          <a:p>
            <a:pPr algn="just">
              <a:lnSpc>
                <a:spcPct val="100000"/>
              </a:lnSpc>
            </a:pPr>
            <a:r>
              <a:rPr lang="sr-Latn-ME" sz="1800" b="1" u="sng" dirty="0">
                <a:effectLst/>
                <a:latin typeface="Lucida Bright" panose="02040602050505020304" pitchFamily="18" charset="0"/>
              </a:rPr>
              <a:t>Meritum spora</a:t>
            </a:r>
            <a:r>
              <a:rPr lang="sr-Latn-ME" sz="1800" b="1" dirty="0">
                <a:effectLst/>
                <a:latin typeface="Lucida Bright" panose="02040602050505020304" pitchFamily="18" charset="0"/>
              </a:rPr>
              <a:t> je bila odluka nacionalnog Biroa za osiguranje motornih vozila da se utvrđivanjem visine štete mogu baviti samo članovi tog udruženja (</a:t>
            </a:r>
            <a:r>
              <a:rPr lang="sr-Latn-ME" sz="1800" b="1" dirty="0">
                <a:solidFill>
                  <a:schemeClr val="bg2">
                    <a:lumMod val="40000"/>
                    <a:lumOff val="60000"/>
                  </a:schemeClr>
                </a:solidFill>
                <a:effectLst/>
                <a:latin typeface="Lucida Bright" panose="02040602050505020304" pitchFamily="18" charset="0"/>
              </a:rPr>
              <a:t>koje je otvoreno i za strane procjenitelje</a:t>
            </a:r>
            <a:r>
              <a:rPr lang="sr-Latn-ME" sz="1800" b="1" dirty="0">
                <a:effectLst/>
                <a:latin typeface="Lucida Bright" panose="02040602050505020304" pitchFamily="18" charset="0"/>
              </a:rPr>
              <a:t>). </a:t>
            </a:r>
          </a:p>
          <a:p>
            <a:pPr algn="just">
              <a:lnSpc>
                <a:spcPct val="100000"/>
              </a:lnSpc>
            </a:pPr>
            <a:r>
              <a:rPr lang="sr-Latn-ME" sz="1800" b="1" dirty="0">
                <a:effectLst/>
                <a:latin typeface="Lucida Bright" panose="02040602050505020304" pitchFamily="18" charset="0"/>
              </a:rPr>
              <a:t>Ključno  obrazloženju odluke Sud pravde ističe: </a:t>
            </a:r>
          </a:p>
          <a:p>
            <a:pPr marL="0" indent="0" algn="just">
              <a:lnSpc>
                <a:spcPct val="100000"/>
              </a:lnSpc>
              <a:buNone/>
            </a:pPr>
            <a:r>
              <a:rPr lang="sr-Latn-ME" sz="1800" b="1" dirty="0">
                <a:effectLst/>
                <a:latin typeface="Lucida Bright" panose="02040602050505020304" pitchFamily="18" charset="0"/>
              </a:rPr>
              <a:t>„</a:t>
            </a:r>
            <a:r>
              <a:rPr lang="sr-Latn-ME" sz="1800" dirty="0">
                <a:solidFill>
                  <a:srgbClr val="FFFF99"/>
                </a:solidFill>
                <a:effectLst/>
                <a:latin typeface="Lucida Bright" panose="02040602050505020304" pitchFamily="18" charset="0"/>
              </a:rPr>
              <a:t>Da bi diskriminatorna mjere potpadala pod zabranu ograničenja izrečenu u ovim članovima dovoljno je da takva diskriminacija rezultira pravilima bilo koje vrste kojima se kolektivno uređuje vođenje predmetnog posla. U tom slučaju, irelevantno je da li je ograničenje nastalo kao rezultat mjera preduzetih od strane organa javne vlasti, ili nasuprot tome, kao rezultat mjere koje se mogu pripisati Nacionalnom birou osiguravača</a:t>
            </a:r>
            <a:r>
              <a:rPr lang="sr-Latn-ME" sz="1800" b="1" dirty="0">
                <a:solidFill>
                  <a:srgbClr val="FFFF99"/>
                </a:solidFill>
                <a:effectLst/>
                <a:latin typeface="Lucida Bright" panose="02040602050505020304" pitchFamily="18" charset="0"/>
              </a:rPr>
              <a:t>...</a:t>
            </a:r>
            <a:r>
              <a:rPr lang="sr-Latn-ME" sz="1800" b="1" dirty="0">
                <a:effectLst/>
                <a:latin typeface="Lucida Bright" panose="02040602050505020304" pitchFamily="18" charset="0"/>
              </a:rPr>
              <a:t>“</a:t>
            </a:r>
          </a:p>
          <a:p>
            <a:pPr marL="0" indent="0" algn="just">
              <a:lnSpc>
                <a:spcPct val="100000"/>
              </a:lnSpc>
              <a:buNone/>
            </a:pPr>
            <a:r>
              <a:rPr lang="sr-Latn-ME" sz="1800" b="1" dirty="0">
                <a:solidFill>
                  <a:srgbClr val="FF5050"/>
                </a:solidFill>
                <a:effectLst/>
                <a:latin typeface="Lucida Bright" panose="02040602050505020304" pitchFamily="18" charset="0"/>
              </a:rPr>
              <a:t>Dakle, tribunal je nedvosmisleno iznio stav da je HND slobode poslovnog nastanjivanja moguće.</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965" y="172208"/>
            <a:ext cx="1961361" cy="792088"/>
          </a:xfrm>
          <a:prstGeom prst="rect">
            <a:avLst/>
          </a:prstGeom>
        </p:spPr>
      </p:pic>
    </p:spTree>
    <p:extLst>
      <p:ext uri="{BB962C8B-B14F-4D97-AF65-F5344CB8AC3E}">
        <p14:creationId xmlns:p14="http://schemas.microsoft.com/office/powerpoint/2010/main" val="4075525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15213" y="1922305"/>
            <a:ext cx="12025336" cy="4934253"/>
          </a:xfrm>
        </p:spPr>
        <p:txBody>
          <a:bodyPr>
            <a:noAutofit/>
          </a:bodyPr>
          <a:lstStyle/>
          <a:p>
            <a:pPr marL="0" indent="0" algn="just">
              <a:lnSpc>
                <a:spcPct val="100000"/>
              </a:lnSpc>
              <a:buNone/>
            </a:pPr>
            <a:r>
              <a:rPr lang="sr-Latn-ME" sz="2100" b="1" i="1" dirty="0">
                <a:solidFill>
                  <a:srgbClr val="FFFF99"/>
                </a:solidFill>
                <a:effectLst/>
                <a:latin typeface="Lucida Bright" panose="02040602050505020304" pitchFamily="18" charset="0"/>
              </a:rPr>
              <a:t>Angonese </a:t>
            </a:r>
            <a:r>
              <a:rPr lang="sr-Latn-ME" sz="2100" b="1" dirty="0">
                <a:solidFill>
                  <a:srgbClr val="FFFF99"/>
                </a:solidFill>
                <a:effectLst/>
                <a:latin typeface="Lucida Bright" panose="02040602050505020304" pitchFamily="18" charset="0"/>
              </a:rPr>
              <a:t>C-281/98 </a:t>
            </a:r>
            <a:r>
              <a:rPr lang="sr-Latn-ME" sz="1900" b="1" dirty="0">
                <a:effectLst/>
                <a:latin typeface="Lucida Bright" panose="02040602050505020304" pitchFamily="18" charset="0"/>
              </a:rPr>
              <a:t>(sloboda kretanja radnika)</a:t>
            </a:r>
            <a:endParaRPr lang="sr-Latn-ME" sz="1900" b="1" dirty="0">
              <a:solidFill>
                <a:srgbClr val="FFFF99"/>
              </a:solidFill>
              <a:effectLst/>
              <a:latin typeface="Lucida Bright" panose="02040602050505020304" pitchFamily="18" charset="0"/>
            </a:endParaRPr>
          </a:p>
          <a:p>
            <a:pPr marL="0" indent="0" algn="just">
              <a:lnSpc>
                <a:spcPct val="100000"/>
              </a:lnSpc>
              <a:buNone/>
            </a:pPr>
            <a:r>
              <a:rPr lang="sr-Latn-ME" sz="1900" b="1" u="sng" dirty="0">
                <a:effectLst/>
                <a:latin typeface="Lucida Bright" panose="02040602050505020304" pitchFamily="18" charset="0"/>
              </a:rPr>
              <a:t>Meritum spora</a:t>
            </a:r>
            <a:r>
              <a:rPr lang="sr-Latn-ME" sz="1900" b="1" dirty="0">
                <a:effectLst/>
                <a:latin typeface="Lucida Bright" panose="02040602050505020304" pitchFamily="18" charset="0"/>
              </a:rPr>
              <a:t> u slučaju </a:t>
            </a:r>
            <a:r>
              <a:rPr lang="sr-Latn-ME" sz="1900" b="1" i="1" dirty="0">
                <a:effectLst/>
                <a:latin typeface="Lucida Bright" panose="02040602050505020304" pitchFamily="18" charset="0"/>
              </a:rPr>
              <a:t>Angonese </a:t>
            </a:r>
            <a:r>
              <a:rPr lang="sr-Latn-ME" sz="1900" b="1" dirty="0">
                <a:effectLst/>
                <a:latin typeface="Lucida Bright" panose="02040602050505020304" pitchFamily="18" charset="0"/>
              </a:rPr>
              <a:t>ticao se prakse privatne italijanske banke </a:t>
            </a:r>
            <a:r>
              <a:rPr lang="sr-Latn-ME" sz="1900" b="1" i="1" dirty="0">
                <a:effectLst/>
                <a:latin typeface="Lucida Bright" panose="02040602050505020304" pitchFamily="18" charset="0"/>
              </a:rPr>
              <a:t>Cassa di Risparmio </a:t>
            </a:r>
            <a:r>
              <a:rPr lang="sr-Latn-ME" sz="1900" b="1" dirty="0">
                <a:effectLst/>
                <a:latin typeface="Lucida Bright" panose="02040602050505020304" pitchFamily="18" charset="0"/>
              </a:rPr>
              <a:t>da kao uslov zaposlenja postavi posjedovanje za region </a:t>
            </a:r>
            <a:r>
              <a:rPr lang="sr-Latn-ME" sz="1900" b="1" i="1" dirty="0">
                <a:effectLst/>
                <a:latin typeface="Lucida Bright" panose="02040602050505020304" pitchFamily="18" charset="0"/>
              </a:rPr>
              <a:t>Bolzano</a:t>
            </a:r>
            <a:r>
              <a:rPr lang="sr-Latn-ME" sz="1900" b="1" dirty="0">
                <a:effectLst/>
                <a:latin typeface="Lucida Bright" panose="02040602050505020304" pitchFamily="18" charset="0"/>
              </a:rPr>
              <a:t> specifičnog certifikata o poznavanju italijanskog i njemačkog jezika. Sud pravde odlučio je da ista predstavalja posrednu diskriminaciju i nedozvoljeno (neproporcionalno) ograničenje slobode kretanja radnika. </a:t>
            </a:r>
          </a:p>
          <a:p>
            <a:pPr marL="0" indent="0" algn="just">
              <a:lnSpc>
                <a:spcPct val="100000"/>
              </a:lnSpc>
              <a:buNone/>
            </a:pPr>
            <a:r>
              <a:rPr lang="sr-Latn-ME" sz="1900" b="1" dirty="0">
                <a:effectLst/>
                <a:latin typeface="Lucida Bright" panose="02040602050505020304" pitchFamily="18" charset="0"/>
              </a:rPr>
              <a:t>Razlika u odnosu na meritum spora u slučaju </a:t>
            </a:r>
            <a:r>
              <a:rPr lang="sr-Latn-ME" sz="1900" b="1" i="1" dirty="0">
                <a:effectLst/>
                <a:latin typeface="Lucida Bright" panose="02040602050505020304" pitchFamily="18" charset="0"/>
              </a:rPr>
              <a:t>Walrave &amp; Koch </a:t>
            </a:r>
            <a:r>
              <a:rPr lang="sr-Latn-ME" sz="1900" b="1" dirty="0">
                <a:effectLst/>
                <a:latin typeface="Lucida Bright" panose="02040602050505020304" pitchFamily="18" charset="0"/>
              </a:rPr>
              <a:t>bila</a:t>
            </a:r>
            <a:r>
              <a:rPr lang="sr-Latn-ME" sz="1900" b="1" i="1" dirty="0">
                <a:effectLst/>
                <a:latin typeface="Lucida Bright" panose="02040602050505020304" pitchFamily="18" charset="0"/>
              </a:rPr>
              <a:t> </a:t>
            </a:r>
            <a:r>
              <a:rPr lang="sr-Latn-ME" sz="1900" b="1" dirty="0">
                <a:effectLst/>
                <a:latin typeface="Lucida Bright" panose="02040602050505020304" pitchFamily="18" charset="0"/>
              </a:rPr>
              <a:t>je u tome što </a:t>
            </a:r>
            <a:r>
              <a:rPr lang="sr-Latn-ME" sz="1900" b="1" dirty="0">
                <a:solidFill>
                  <a:srgbClr val="FFFF99"/>
                </a:solidFill>
                <a:effectLst/>
                <a:latin typeface="Lucida Bright" panose="02040602050505020304" pitchFamily="18" charset="0"/>
              </a:rPr>
              <a:t>u slučaju Angonese nije moglo biti riječi o „kolektivnom regulisanju zaposlenja“</a:t>
            </a:r>
            <a:r>
              <a:rPr lang="sr-Latn-ME" sz="1900" b="1" dirty="0">
                <a:effectLst/>
                <a:latin typeface="Lucida Bright" panose="02040602050505020304" pitchFamily="18" charset="0"/>
              </a:rPr>
              <a:t>, kao situacijama u kojima je već utvrđeno horizontalno neposredno dejstvo slobode kretanja radnika (radilo se, naime, o privatnoj banci, tj. individualnom poslodavcu).  </a:t>
            </a:r>
          </a:p>
          <a:p>
            <a:pPr marL="0" indent="0" algn="just">
              <a:lnSpc>
                <a:spcPct val="100000"/>
              </a:lnSpc>
              <a:buNone/>
            </a:pPr>
            <a:r>
              <a:rPr lang="sr-Latn-ME" sz="1900" b="1" dirty="0">
                <a:effectLst/>
                <a:latin typeface="Lucida Bright" panose="02040602050505020304" pitchFamily="18" charset="0"/>
              </a:rPr>
              <a:t>Pozivajući se na standard horizontalnog neposrednog dejstva opšteg načela zabrane diskriminacije u slučaju </a:t>
            </a:r>
            <a:r>
              <a:rPr lang="sr-Latn-ME" sz="1900" b="1" i="1" dirty="0">
                <a:effectLst/>
                <a:latin typeface="Lucida Bright" panose="02040602050505020304" pitchFamily="18" charset="0"/>
              </a:rPr>
              <a:t>Defrenne v Sabena </a:t>
            </a:r>
            <a:r>
              <a:rPr lang="sr-Latn-ME" sz="1900" b="1" dirty="0">
                <a:effectLst/>
                <a:latin typeface="Lucida Bright" panose="02040602050505020304" pitchFamily="18" charset="0"/>
              </a:rPr>
              <a:t>i propisa koji kolektivno regulišu zaposlenje u slučaju </a:t>
            </a:r>
            <a:r>
              <a:rPr lang="sr-Latn-ME" sz="1900" b="1" i="1" dirty="0">
                <a:effectLst/>
                <a:latin typeface="Lucida Bright" panose="02040602050505020304" pitchFamily="18" charset="0"/>
              </a:rPr>
              <a:t>Walrave &amp; Koch, </a:t>
            </a:r>
            <a:r>
              <a:rPr lang="sr-Latn-ME" sz="1900" b="1" dirty="0">
                <a:effectLst/>
                <a:latin typeface="Lucida Bright" panose="02040602050505020304" pitchFamily="18" charset="0"/>
              </a:rPr>
              <a:t>Sud pravde zaključuje da se „</a:t>
            </a:r>
            <a:r>
              <a:rPr lang="sr-Latn-ME" sz="1900" b="1" dirty="0">
                <a:solidFill>
                  <a:srgbClr val="FF5050"/>
                </a:solidFill>
                <a:effectLst/>
                <a:latin typeface="Lucida Bright" panose="02040602050505020304" pitchFamily="18" charset="0"/>
              </a:rPr>
              <a:t>zabrana diskriminacije po osnovu državljanstva sadržana u članu 48. Ugovora ima se smatrati primjenjivom i na privatna lica</a:t>
            </a:r>
            <a:r>
              <a:rPr lang="sr-Latn-ME" sz="1900" b="1" dirty="0">
                <a:effectLst/>
                <a:latin typeface="Lucida Bright" panose="02040602050505020304" pitchFamily="18" charset="0"/>
              </a:rPr>
              <a:t>“. </a:t>
            </a:r>
          </a:p>
          <a:p>
            <a:pPr marL="0" indent="0" algn="just">
              <a:lnSpc>
                <a:spcPct val="100000"/>
              </a:lnSpc>
              <a:buNone/>
            </a:pPr>
            <a:r>
              <a:rPr lang="sr-Latn-ME" sz="1900" b="1" dirty="0">
                <a:effectLst/>
                <a:latin typeface="Lucida Bright" panose="02040602050505020304" pitchFamily="18" charset="0"/>
              </a:rPr>
              <a:t>Takvim stavom je Sud pravde nagovijestio je </a:t>
            </a:r>
            <a:r>
              <a:rPr lang="sr-Latn-ME" sz="1900" b="1" dirty="0">
                <a:solidFill>
                  <a:srgbClr val="FFFF99"/>
                </a:solidFill>
                <a:effectLst/>
                <a:latin typeface="Lucida Bright" panose="02040602050505020304" pitchFamily="18" charset="0"/>
              </a:rPr>
              <a:t>neograničeno horizontalno dejstvo slobode kretanja radnika</a:t>
            </a:r>
            <a:r>
              <a:rPr lang="sr-Latn-ME" sz="1900" b="1" dirty="0">
                <a:effectLst/>
                <a:latin typeface="Lucida Bright" panose="02040602050505020304" pitchFamily="18" charset="0"/>
              </a:rPr>
              <a:t>. Ipak, način tumačenja/stvaranja prava od strane Suda pravde ostavlja dileme…</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213" y="154741"/>
            <a:ext cx="1961361" cy="792088"/>
          </a:xfrm>
          <a:prstGeom prst="rect">
            <a:avLst/>
          </a:prstGeom>
        </p:spPr>
      </p:pic>
    </p:spTree>
    <p:extLst>
      <p:ext uri="{BB962C8B-B14F-4D97-AF65-F5344CB8AC3E}">
        <p14:creationId xmlns:p14="http://schemas.microsoft.com/office/powerpoint/2010/main" val="37154812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15213" y="1922305"/>
            <a:ext cx="12025336" cy="4934253"/>
          </a:xfrm>
        </p:spPr>
        <p:txBody>
          <a:bodyPr>
            <a:noAutofit/>
          </a:bodyPr>
          <a:lstStyle/>
          <a:p>
            <a:pPr marL="0" indent="0" algn="just">
              <a:lnSpc>
                <a:spcPct val="100000"/>
              </a:lnSpc>
              <a:buNone/>
            </a:pPr>
            <a:r>
              <a:rPr lang="sr-Latn-ME" sz="2100" b="1" i="1" dirty="0">
                <a:solidFill>
                  <a:srgbClr val="FFFF99"/>
                </a:solidFill>
                <a:effectLst/>
                <a:latin typeface="Lucida Bright" panose="02040602050505020304" pitchFamily="18" charset="0"/>
              </a:rPr>
              <a:t>Bosman </a:t>
            </a:r>
            <a:r>
              <a:rPr lang="sr-Latn-ME" sz="2100" b="1" dirty="0">
                <a:solidFill>
                  <a:srgbClr val="FFFF99"/>
                </a:solidFill>
                <a:effectLst/>
                <a:latin typeface="Lucida Bright" panose="02040602050505020304" pitchFamily="18" charset="0"/>
              </a:rPr>
              <a:t>C-415/93 </a:t>
            </a:r>
            <a:r>
              <a:rPr lang="sr-Latn-ME" sz="2100" b="1" dirty="0">
                <a:effectLst/>
                <a:latin typeface="Lucida Bright" panose="02040602050505020304" pitchFamily="18" charset="0"/>
              </a:rPr>
              <a:t>(sloboda kretanja radnika)</a:t>
            </a:r>
          </a:p>
          <a:p>
            <a:pPr marL="0" indent="0" algn="just">
              <a:lnSpc>
                <a:spcPct val="100000"/>
              </a:lnSpc>
              <a:buNone/>
            </a:pPr>
            <a:r>
              <a:rPr lang="sr-Latn-ME" sz="1900" b="1" dirty="0">
                <a:effectLst/>
                <a:latin typeface="Lucida Bright" panose="02040602050505020304" pitchFamily="18" charset="0"/>
              </a:rPr>
              <a:t>Jedan od najpoznatijih slučajeva u istoriji Suda pravde, prije svega zbog direktne diskriminacije fudbalera iz drugih država članica u nacionalnim i evropskim takmičenjima. Međutim, u kontekstu horizontalnog neposrednog dejstva, najbitnije je bilo sljedeće pitanje/zahtjev za tumačenje prava EU belgijskog suda upućen Sudu pravde:</a:t>
            </a:r>
          </a:p>
          <a:p>
            <a:pPr marL="0" indent="0" algn="just">
              <a:lnSpc>
                <a:spcPct val="100000"/>
              </a:lnSpc>
              <a:buNone/>
            </a:pPr>
            <a:r>
              <a:rPr lang="sr-Latn-ME" sz="1900" b="1" dirty="0">
                <a:solidFill>
                  <a:srgbClr val="FFFF99"/>
                </a:solidFill>
                <a:effectLst/>
                <a:latin typeface="Lucida Bright" panose="02040602050505020304" pitchFamily="18" charset="0"/>
              </a:rPr>
              <a:t>„Da li član 48. Rimskog ugovora (čl. 45. UFEU)… zabranjuje fudbalskom klubu (iz jedne države) da zahtijeva i dobije isplatu određenog novčanog iznosa od strane novog kluba (iz druge države) svog bivšeg igrača, čak i ako je do njegovog novog angažmana došlo tek po isteku ugovora?“</a:t>
            </a:r>
          </a:p>
          <a:p>
            <a:pPr marL="0" indent="0" algn="just">
              <a:lnSpc>
                <a:spcPct val="100000"/>
              </a:lnSpc>
              <a:buNone/>
            </a:pPr>
            <a:r>
              <a:rPr lang="sr-Latn-ME" sz="1900" b="1" dirty="0">
                <a:effectLst/>
                <a:latin typeface="Lucida Bright" panose="02040602050505020304" pitchFamily="18" charset="0"/>
              </a:rPr>
              <a:t>Sud pravde je stao na stanoviše da jeste riječ o nedozvoljenom ograničenju, a s obzirom na prirodu istog, slučaj Bosman može se smatrati prvim u kojem je tribunal utvrdio da odredbe UFEU o slobodi kretanja radnika, osim na ona diskriminatorne prirode, odnose i na </a:t>
            </a:r>
            <a:r>
              <a:rPr lang="sr-Latn-ME" sz="1900" b="1" dirty="0">
                <a:solidFill>
                  <a:srgbClr val="FF5050"/>
                </a:solidFill>
                <a:effectLst/>
                <a:latin typeface="Lucida Bright" panose="02040602050505020304" pitchFamily="18" charset="0"/>
              </a:rPr>
              <a:t>nediskriminatorna ograničenja koja kreiraju subjekti privatnog prava. </a:t>
            </a:r>
          </a:p>
          <a:p>
            <a:pPr marL="0" indent="0" algn="just">
              <a:lnSpc>
                <a:spcPct val="100000"/>
              </a:lnSpc>
              <a:buNone/>
            </a:pPr>
            <a:r>
              <a:rPr lang="sr-Latn-ME" sz="1900" b="1" dirty="0">
                <a:effectLst/>
                <a:latin typeface="Lucida Bright" panose="02040602050505020304" pitchFamily="18" charset="0"/>
              </a:rPr>
              <a:t>Na drugoj strani, krug subjekata privatnog prava - adresata zabrane nediskriminatornih ograničenja slobode kretanja radnika ostao ograničen je </a:t>
            </a:r>
            <a:r>
              <a:rPr lang="sr-Latn-ME" sz="1900" b="1" u="sng" dirty="0">
                <a:solidFill>
                  <a:srgbClr val="FF5050"/>
                </a:solidFill>
                <a:effectLst/>
                <a:latin typeface="Lucida Bright" panose="02040602050505020304" pitchFamily="18" charset="0"/>
              </a:rPr>
              <a:t>na organizacije koje na autonomnoj osnovi kolektivno regulišu zaposlenje.</a:t>
            </a:r>
            <a:endParaRPr lang="sr-Latn-ME" sz="1900" b="1" u="sng"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213" y="116632"/>
            <a:ext cx="1961361" cy="792088"/>
          </a:xfrm>
          <a:prstGeom prst="rect">
            <a:avLst/>
          </a:prstGeom>
        </p:spPr>
      </p:pic>
    </p:spTree>
    <p:extLst>
      <p:ext uri="{BB962C8B-B14F-4D97-AF65-F5344CB8AC3E}">
        <p14:creationId xmlns:p14="http://schemas.microsoft.com/office/powerpoint/2010/main" val="16765160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15213" y="1922305"/>
            <a:ext cx="12025336" cy="4934253"/>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Viking </a:t>
            </a:r>
            <a:r>
              <a:rPr lang="sr-Latn-ME" b="1" dirty="0">
                <a:solidFill>
                  <a:srgbClr val="FFFF99"/>
                </a:solidFill>
                <a:effectLst/>
                <a:latin typeface="Lucida Bright" panose="02040602050505020304" pitchFamily="18" charset="0"/>
              </a:rPr>
              <a:t>C-438/05 </a:t>
            </a:r>
            <a:r>
              <a:rPr lang="sr-Latn-ME" b="1" dirty="0">
                <a:effectLst/>
                <a:latin typeface="Lucida Bright" panose="02040602050505020304" pitchFamily="18" charset="0"/>
              </a:rPr>
              <a:t>(sloboda poslovnog nastanjivanja</a:t>
            </a:r>
            <a:r>
              <a:rPr lang="sr-Latn-ME" sz="2100" b="1" dirty="0">
                <a:effectLst/>
                <a:latin typeface="Lucida Bright" panose="02040602050505020304" pitchFamily="18" charset="0"/>
              </a:rPr>
              <a:t>)</a:t>
            </a:r>
          </a:p>
          <a:p>
            <a:pPr marL="0" indent="0" algn="just">
              <a:lnSpc>
                <a:spcPct val="100000"/>
              </a:lnSpc>
              <a:buNone/>
            </a:pPr>
            <a:r>
              <a:rPr lang="sr-Latn-ME" sz="1800" b="1" u="sng" dirty="0">
                <a:effectLst/>
                <a:latin typeface="Lucida Bright" panose="02040602050505020304" pitchFamily="18" charset="0"/>
              </a:rPr>
              <a:t>Meritum spora</a:t>
            </a:r>
            <a:r>
              <a:rPr lang="sr-Latn-ME" sz="1800" b="1" dirty="0">
                <a:effectLst/>
                <a:latin typeface="Lucida Bright" panose="02040602050505020304" pitchFamily="18" charset="0"/>
              </a:rPr>
              <a:t>: Radi smanjenja troškova (zarada članove posade), finska brodarska </a:t>
            </a:r>
            <a:r>
              <a:rPr lang="sr-Latn-ME" sz="1800" b="1" dirty="0">
                <a:solidFill>
                  <a:srgbClr val="FFFF99"/>
                </a:solidFill>
                <a:effectLst/>
                <a:latin typeface="Lucida Bright" panose="02040602050505020304" pitchFamily="18" charset="0"/>
              </a:rPr>
              <a:t>kompanija</a:t>
            </a:r>
            <a:r>
              <a:rPr lang="sr-Latn-ME" sz="1800" b="1" dirty="0">
                <a:effectLst/>
                <a:latin typeface="Lucida Bright" panose="02040602050505020304" pitchFamily="18" charset="0"/>
              </a:rPr>
              <a:t> </a:t>
            </a:r>
            <a:r>
              <a:rPr lang="sr-Latn-ME" sz="1800" b="1" dirty="0">
                <a:solidFill>
                  <a:srgbClr val="FFFF99"/>
                </a:solidFill>
                <a:effectLst/>
                <a:latin typeface="Lucida Bright" panose="02040602050505020304" pitchFamily="18" charset="0"/>
              </a:rPr>
              <a:t>Viking</a:t>
            </a:r>
            <a:r>
              <a:rPr lang="sr-Latn-ME" sz="1800" b="1" dirty="0">
                <a:effectLst/>
                <a:latin typeface="Lucida Bright" panose="02040602050505020304" pitchFamily="18" charset="0"/>
              </a:rPr>
              <a:t> je objavila namjeru da brod registruje pod zastavom Estonije. Na zahtjev finske podružnice, Međunarodna federacija radnika u transportu je dala pisanu instrukciju članicama da ne pregovaraju sa Vikingom o „opremanju broda posadom“, dok je finska podružnica izričito zaprijetila štrajkom.</a:t>
            </a:r>
          </a:p>
          <a:p>
            <a:pPr marL="0" indent="0" algn="just">
              <a:lnSpc>
                <a:spcPct val="100000"/>
              </a:lnSpc>
              <a:buNone/>
            </a:pPr>
            <a:r>
              <a:rPr lang="sr-Latn-ME" sz="1800" b="1" dirty="0">
                <a:effectLst/>
                <a:latin typeface="Lucida Bright" panose="02040602050505020304" pitchFamily="18" charset="0"/>
              </a:rPr>
              <a:t>Najzad, 2005. godine (po ulasku Estonije u EU), engleskom sudu je podnijet </a:t>
            </a:r>
            <a:r>
              <a:rPr lang="sr-Latn-ME" sz="1800" b="1" dirty="0">
                <a:solidFill>
                  <a:srgbClr val="FFFF99"/>
                </a:solidFill>
                <a:effectLst/>
                <a:latin typeface="Lucida Bright" panose="02040602050505020304" pitchFamily="18" charset="0"/>
              </a:rPr>
              <a:t>zahtjev da se opisane aktivnosti sindikalnih organizacije, usmjerene na potpisivanje kolektivnog ugovora oglase suprotnim odredbama osnivačkih ugovora o slobodi poslovnog nastanjivanja </a:t>
            </a:r>
            <a:r>
              <a:rPr lang="sr-Latn-ME" sz="1800" b="1" dirty="0">
                <a:effectLst/>
                <a:latin typeface="Lucida Bright" panose="02040602050505020304" pitchFamily="18" charset="0"/>
              </a:rPr>
              <a:t>i da se naloži povlačenje pisane instrukcije i uopšte zabrani dalje ometanje Viking-a u uživanju pomenute slobode. </a:t>
            </a:r>
          </a:p>
          <a:p>
            <a:pPr marL="0" indent="0" algn="just">
              <a:lnSpc>
                <a:spcPct val="100000"/>
              </a:lnSpc>
              <a:buNone/>
            </a:pPr>
            <a:r>
              <a:rPr lang="sr-Latn-ME" sz="1800" b="1" dirty="0">
                <a:effectLst/>
                <a:latin typeface="Lucida Bright" panose="02040602050505020304" pitchFamily="18" charset="0"/>
              </a:rPr>
              <a:t>Pozivajući se na ranije slučajeve horizontalnog neposrednog dejstva, Sud pravde ponavlja da se </a:t>
            </a:r>
            <a:r>
              <a:rPr lang="sr-Latn-ME" sz="1800" b="1" dirty="0">
                <a:solidFill>
                  <a:srgbClr val="FFFF99"/>
                </a:solidFill>
                <a:effectLst/>
                <a:latin typeface="Lucida Bright" panose="02040602050505020304" pitchFamily="18" charset="0"/>
              </a:rPr>
              <a:t>zabrane ograničenja slobode kretanja radnika odnose ne samo na aktivnosti nosilaca javnih ovlašćenja, već i na subjekte iz domena privatnog prava, tj. sve ugovore kojima se kolektivno uređuje plaćeni rad i ugovore između pojedinaca. </a:t>
            </a:r>
          </a:p>
          <a:p>
            <a:pPr marL="0" indent="0" algn="just">
              <a:lnSpc>
                <a:spcPct val="100000"/>
              </a:lnSpc>
              <a:buNone/>
            </a:pPr>
            <a:r>
              <a:rPr lang="sr-Latn-ME" sz="1800" b="1" dirty="0">
                <a:effectLst/>
                <a:latin typeface="Lucida Bright" panose="02040602050505020304" pitchFamily="18" charset="0"/>
              </a:rPr>
              <a:t>Najzad, Sud pravde je iznio i stav da je kolektivna akcija koja je sporna u postupku pred nacionalnim sudom „</a:t>
            </a:r>
            <a:r>
              <a:rPr lang="sr-Latn-ME" sz="1800" b="1" dirty="0">
                <a:solidFill>
                  <a:srgbClr val="FF5050"/>
                </a:solidFill>
                <a:effectLst/>
                <a:latin typeface="Lucida Bright" panose="02040602050505020304" pitchFamily="18" charset="0"/>
              </a:rPr>
              <a:t>neraskidivo vezana</a:t>
            </a:r>
            <a:r>
              <a:rPr lang="sr-Latn-ME" sz="1800" b="1" dirty="0">
                <a:effectLst/>
                <a:latin typeface="Lucida Bright" panose="02040602050505020304" pitchFamily="18" charset="0"/>
              </a:rPr>
              <a:t>“ za kolektivni ugovor čije se potpisivanje zahtijeva.</a:t>
            </a: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213" y="175665"/>
            <a:ext cx="1961361" cy="792088"/>
          </a:xfrm>
          <a:prstGeom prst="rect">
            <a:avLst/>
          </a:prstGeom>
        </p:spPr>
      </p:pic>
    </p:spTree>
    <p:extLst>
      <p:ext uri="{BB962C8B-B14F-4D97-AF65-F5344CB8AC3E}">
        <p14:creationId xmlns:p14="http://schemas.microsoft.com/office/powerpoint/2010/main" val="35026164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15213" y="1844825"/>
            <a:ext cx="12025336" cy="5011734"/>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Viking </a:t>
            </a:r>
            <a:r>
              <a:rPr lang="sr-Latn-ME" b="1" dirty="0">
                <a:solidFill>
                  <a:srgbClr val="FFFF99"/>
                </a:solidFill>
                <a:effectLst/>
                <a:latin typeface="Lucida Bright" panose="02040602050505020304" pitchFamily="18" charset="0"/>
              </a:rPr>
              <a:t>C-438/05 </a:t>
            </a:r>
            <a:r>
              <a:rPr lang="sr-Latn-ME" b="1" dirty="0">
                <a:effectLst/>
                <a:latin typeface="Lucida Bright" panose="02040602050505020304" pitchFamily="18" charset="0"/>
              </a:rPr>
              <a:t>(sloboda poslovnog nastanjivanja).</a:t>
            </a:r>
            <a:r>
              <a:rPr lang="sr-Latn-ME" sz="2100" b="1" dirty="0">
                <a:effectLst/>
                <a:latin typeface="Lucida Bright" panose="02040602050505020304" pitchFamily="18" charset="0"/>
              </a:rPr>
              <a:t> </a:t>
            </a:r>
            <a:r>
              <a:rPr lang="sr-Latn-ME" sz="1850" b="1" dirty="0">
                <a:effectLst/>
                <a:latin typeface="Lucida Bright" panose="02040602050505020304" pitchFamily="18" charset="0"/>
              </a:rPr>
              <a:t>Ključne posljedice odluke: </a:t>
            </a:r>
          </a:p>
          <a:p>
            <a:pPr algn="just">
              <a:lnSpc>
                <a:spcPct val="100000"/>
              </a:lnSpc>
            </a:pPr>
            <a:r>
              <a:rPr lang="sr-Latn-ME" sz="1800" b="1" dirty="0">
                <a:effectLst/>
                <a:latin typeface="Lucida Bright" panose="02040602050505020304" pitchFamily="18" charset="0"/>
              </a:rPr>
              <a:t>Prije svega, Sud pravde je potvrdio da </a:t>
            </a:r>
            <a:r>
              <a:rPr lang="sr-Latn-ME" sz="1800" b="1" dirty="0">
                <a:solidFill>
                  <a:srgbClr val="FF5050"/>
                </a:solidFill>
                <a:effectLst/>
                <a:latin typeface="Lucida Bright" panose="02040602050505020304" pitchFamily="18" charset="0"/>
              </a:rPr>
              <a:t>horizontalno neposredno dejstvo </a:t>
            </a:r>
            <a:r>
              <a:rPr lang="sr-Latn-ME" sz="1800" b="1" u="sng" dirty="0">
                <a:solidFill>
                  <a:srgbClr val="FF5050"/>
                </a:solidFill>
                <a:effectLst/>
                <a:latin typeface="Lucida Bright" panose="02040602050505020304" pitchFamily="18" charset="0"/>
              </a:rPr>
              <a:t>slobode poslovnog nastanjivanja</a:t>
            </a:r>
            <a:r>
              <a:rPr lang="sr-Latn-ME" sz="1800" b="1" dirty="0">
                <a:solidFill>
                  <a:srgbClr val="FF5050"/>
                </a:solidFill>
                <a:effectLst/>
                <a:latin typeface="Lucida Bright" panose="02040602050505020304" pitchFamily="18" charset="0"/>
              </a:rPr>
              <a:t> obuhvata i zabranu nediskriminatornih ograničenja </a:t>
            </a:r>
          </a:p>
          <a:p>
            <a:pPr algn="just">
              <a:lnSpc>
                <a:spcPct val="100000"/>
              </a:lnSpc>
            </a:pPr>
            <a:r>
              <a:rPr lang="sr-Latn-ME" sz="1800" b="1" dirty="0">
                <a:effectLst/>
                <a:latin typeface="Lucida Bright" panose="02040602050505020304" pitchFamily="18" charset="0"/>
              </a:rPr>
              <a:t>Pozivajući se na standard uspostavljen u poznatom slučaju „španskih jagoda“ (</a:t>
            </a:r>
            <a:r>
              <a:rPr lang="sr-Latn-ME" sz="1800" b="1" i="1" dirty="0">
                <a:effectLst/>
                <a:latin typeface="Lucida Bright" panose="02040602050505020304" pitchFamily="18" charset="0"/>
              </a:rPr>
              <a:t>Commission v French Republic </a:t>
            </a:r>
            <a:r>
              <a:rPr lang="sr-Latn-ME" sz="1800" b="1" dirty="0">
                <a:effectLst/>
                <a:latin typeface="Lucida Bright" panose="02040602050505020304" pitchFamily="18" charset="0"/>
              </a:rPr>
              <a:t>C-265/95), u kojem je kao nedozvoljeno ograničenje prepoznato sadejstvo organizovane blokade izvoza španskih jagoda od strane francuskih farmera i nedovoljna aktivnost Francuske da to efikasno spriječi, Sud pravde je zauzeo (potvrdio) stanovište da ograničenja tržišnih sloboda mogu biti i „</a:t>
            </a:r>
            <a:r>
              <a:rPr lang="sr-Latn-ME" sz="1800" b="1" dirty="0">
                <a:solidFill>
                  <a:srgbClr val="FF5050"/>
                </a:solidFill>
                <a:effectLst/>
                <a:latin typeface="Lucida Bright" panose="02040602050505020304" pitchFamily="18" charset="0"/>
              </a:rPr>
              <a:t>aktivnosti pojedinaca ili grupa, a ne samo država</a:t>
            </a:r>
            <a:r>
              <a:rPr lang="sr-Latn-ME" sz="1800" b="1" dirty="0">
                <a:effectLst/>
                <a:latin typeface="Lucida Bright" panose="02040602050505020304" pitchFamily="18" charset="0"/>
              </a:rPr>
              <a:t>.“ U konkretnom slučaju nacionalnog i međunarodnog sindikalnog udruženja (</a:t>
            </a:r>
            <a:r>
              <a:rPr lang="sr-Latn-ME" sz="1800" dirty="0">
                <a:effectLst/>
                <a:latin typeface="Lucida Bright" panose="02040602050505020304" pitchFamily="18" charset="0"/>
              </a:rPr>
              <a:t>iako nije bio do sasvim precizan o kršenju u datom slučaju</a:t>
            </a:r>
            <a:r>
              <a:rPr lang="sr-Latn-ME" sz="1800" b="1" dirty="0">
                <a:effectLst/>
                <a:latin typeface="Lucida Bright" panose="02040602050505020304" pitchFamily="18" charset="0"/>
              </a:rPr>
              <a:t>). </a:t>
            </a:r>
          </a:p>
          <a:p>
            <a:pPr marL="0" indent="0" algn="just">
              <a:lnSpc>
                <a:spcPct val="100000"/>
              </a:lnSpc>
              <a:buNone/>
            </a:pPr>
            <a:r>
              <a:rPr lang="sr-Latn-ME" sz="1800" b="1" dirty="0">
                <a:effectLst/>
                <a:latin typeface="Lucida Bright" panose="02040602050505020304" pitchFamily="18" charset="0"/>
              </a:rPr>
              <a:t>Međutim, u slučaju </a:t>
            </a:r>
            <a:r>
              <a:rPr lang="sr-Latn-ME" sz="1800" b="1" i="1" dirty="0">
                <a:effectLst/>
                <a:latin typeface="Lucida Bright" panose="02040602050505020304" pitchFamily="18" charset="0"/>
              </a:rPr>
              <a:t>Commission v French Republic, </a:t>
            </a:r>
            <a:r>
              <a:rPr lang="sr-Latn-ME" sz="1800" b="1" dirty="0">
                <a:effectLst/>
                <a:latin typeface="Lucida Bright" panose="02040602050505020304" pitchFamily="18" charset="0"/>
              </a:rPr>
              <a:t>presudom je utvrđeno da je država svojom neaktivnošću povrijedila zabranu ograničenja slobode kretanja robe. U slučaju </a:t>
            </a:r>
            <a:r>
              <a:rPr lang="sr-Latn-ME" sz="1800" b="1" i="1" dirty="0">
                <a:effectLst/>
                <a:latin typeface="Lucida Bright" panose="02040602050505020304" pitchFamily="18" charset="0"/>
              </a:rPr>
              <a:t>Viking </a:t>
            </a:r>
            <a:r>
              <a:rPr lang="sr-Latn-ME" sz="1800" b="1" dirty="0">
                <a:effectLst/>
                <a:latin typeface="Lucida Bright" panose="02040602050505020304" pitchFamily="18" charset="0"/>
              </a:rPr>
              <a:t>to nije bilo moguće. Odatle i već naglašeno insistiranje Suda pravde na „</a:t>
            </a:r>
            <a:r>
              <a:rPr lang="sr-Latn-ME" sz="1800" b="1" dirty="0">
                <a:solidFill>
                  <a:srgbClr val="FF5050"/>
                </a:solidFill>
                <a:effectLst/>
                <a:latin typeface="Lucida Bright" panose="02040602050505020304" pitchFamily="18" charset="0"/>
              </a:rPr>
              <a:t>neraskidivoj vezi</a:t>
            </a:r>
            <a:r>
              <a:rPr lang="sr-Latn-ME" sz="1800" b="1" dirty="0">
                <a:effectLst/>
                <a:latin typeface="Lucida Bright" panose="02040602050505020304" pitchFamily="18" charset="0"/>
              </a:rPr>
              <a:t>“ </a:t>
            </a:r>
            <a:r>
              <a:rPr lang="sr-Latn-ME" sz="1800" b="1" dirty="0">
                <a:solidFill>
                  <a:srgbClr val="FF5050"/>
                </a:solidFill>
                <a:effectLst/>
                <a:latin typeface="Lucida Bright" panose="02040602050505020304" pitchFamily="18" charset="0"/>
              </a:rPr>
              <a:t>između kolektivne akcije i  kolektivnog ugovora čije se potpisivanje zahtijeva. </a:t>
            </a:r>
          </a:p>
          <a:p>
            <a:pPr marL="0" indent="0" algn="just">
              <a:lnSpc>
                <a:spcPct val="100000"/>
              </a:lnSpc>
              <a:buNone/>
            </a:pPr>
            <a:r>
              <a:rPr lang="sr-Latn-ME" sz="1800" b="1" dirty="0">
                <a:solidFill>
                  <a:srgbClr val="FFFF99"/>
                </a:solidFill>
                <a:effectLst/>
                <a:latin typeface="Lucida Bright" panose="02040602050505020304" pitchFamily="18" charset="0"/>
              </a:rPr>
              <a:t>Da li se može izvesti zaključak da ograničenje tržišnih sloboda ne mora postojati samo u formi pravnih instrumenta već i u formi faktičkih radnji pojedinaca i grupa, koje su van toga dozvoljene? </a:t>
            </a:r>
            <a:r>
              <a:rPr lang="sr-Latn-ME" sz="1800" b="1" dirty="0">
                <a:effectLst/>
                <a:latin typeface="Lucida Bright" panose="02040602050505020304" pitchFamily="18" charset="0"/>
              </a:rPr>
              <a:t>Kritika presude u Viking-u: zanemarivanje osnovnog radničkkog prava na štrajk, nejasni kriterijumi... </a:t>
            </a:r>
          </a:p>
          <a:p>
            <a:pPr marL="0" indent="0" algn="just">
              <a:lnSpc>
                <a:spcPct val="100000"/>
              </a:lnSpc>
              <a:buNone/>
            </a:pPr>
            <a:endParaRPr lang="sr-Latn-ME" sz="1800" b="1" dirty="0">
              <a:solidFill>
                <a:srgbClr val="FFFF99"/>
              </a:solidFill>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389" y="136925"/>
            <a:ext cx="1961361" cy="792088"/>
          </a:xfrm>
          <a:prstGeom prst="rect">
            <a:avLst/>
          </a:prstGeom>
        </p:spPr>
      </p:pic>
    </p:spTree>
    <p:extLst>
      <p:ext uri="{BB962C8B-B14F-4D97-AF65-F5344CB8AC3E}">
        <p14:creationId xmlns:p14="http://schemas.microsoft.com/office/powerpoint/2010/main" val="2542039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2060848"/>
            <a:ext cx="12025336" cy="4934253"/>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Laval </a:t>
            </a:r>
            <a:r>
              <a:rPr lang="sr-Latn-ME" b="1" dirty="0">
                <a:solidFill>
                  <a:srgbClr val="FFFF99"/>
                </a:solidFill>
                <a:effectLst/>
                <a:latin typeface="Lucida Bright" panose="02040602050505020304" pitchFamily="18" charset="0"/>
              </a:rPr>
              <a:t>C-341/05 </a:t>
            </a:r>
            <a:r>
              <a:rPr lang="sr-Latn-ME" sz="1900" b="1" dirty="0">
                <a:effectLst/>
                <a:latin typeface="Lucida Bright" panose="02040602050505020304" pitchFamily="18" charset="0"/>
              </a:rPr>
              <a:t>(sloboda pružanja usluga). </a:t>
            </a:r>
            <a:endParaRPr lang="sr-Latn-ME" sz="1850" b="1" dirty="0">
              <a:effectLst/>
              <a:latin typeface="Lucida Bright" panose="02040602050505020304" pitchFamily="18" charset="0"/>
            </a:endParaRPr>
          </a:p>
          <a:p>
            <a:pPr algn="just">
              <a:lnSpc>
                <a:spcPct val="100000"/>
              </a:lnSpc>
            </a:pPr>
            <a:r>
              <a:rPr lang="sr-Latn-ME" sz="1800" b="1" u="sng" dirty="0">
                <a:effectLst/>
                <a:latin typeface="Lucida Bright" panose="02040602050505020304" pitchFamily="18" charset="0"/>
              </a:rPr>
              <a:t>Meritum slučaja</a:t>
            </a:r>
            <a:r>
              <a:rPr lang="sr-Latn-ME" sz="1800" b="1" dirty="0">
                <a:effectLst/>
                <a:latin typeface="Lucida Bright" panose="02040602050505020304" pitchFamily="18" charset="0"/>
              </a:rPr>
              <a:t> se tiče ograničenja sličnog kao u (praktično istovremenom)slučaju Viking. Riječ je o </a:t>
            </a:r>
            <a:r>
              <a:rPr lang="sr-Latn-ME" sz="1800" b="1" dirty="0">
                <a:solidFill>
                  <a:srgbClr val="FFFF99"/>
                </a:solidFill>
                <a:effectLst/>
                <a:latin typeface="Lucida Bright" panose="02040602050505020304" pitchFamily="18" charset="0"/>
              </a:rPr>
              <a:t>kolektivnoj akciji nacionalnog sindikalnog udruženja</a:t>
            </a:r>
            <a:r>
              <a:rPr lang="sr-Latn-ME" sz="1800" b="1" dirty="0">
                <a:effectLst/>
                <a:latin typeface="Lucida Bright" panose="02040602050505020304" pitchFamily="18" charset="0"/>
              </a:rPr>
              <a:t> </a:t>
            </a:r>
            <a:r>
              <a:rPr lang="sr-Latn-ME" sz="1800" b="1" dirty="0">
                <a:solidFill>
                  <a:srgbClr val="FFFF99"/>
                </a:solidFill>
                <a:effectLst/>
                <a:latin typeface="Lucida Bright" panose="02040602050505020304" pitchFamily="18" charset="0"/>
              </a:rPr>
              <a:t>iz Švedske u vidu bojkota i blokade gradilišta letonske kompanije </a:t>
            </a:r>
            <a:r>
              <a:rPr lang="sr-Latn-ME" sz="1800" b="1" i="1" dirty="0">
                <a:solidFill>
                  <a:srgbClr val="FFFF99"/>
                </a:solidFill>
                <a:effectLst/>
                <a:latin typeface="Lucida Bright" panose="02040602050505020304" pitchFamily="18" charset="0"/>
              </a:rPr>
              <a:t>Laval </a:t>
            </a:r>
            <a:r>
              <a:rPr lang="sr-Latn-ME" sz="1800" b="1" dirty="0">
                <a:solidFill>
                  <a:srgbClr val="FFFF99"/>
                </a:solidFill>
                <a:effectLst/>
                <a:latin typeface="Lucida Bright" panose="02040602050505020304" pitchFamily="18" charset="0"/>
              </a:rPr>
              <a:t>u Švedskoj</a:t>
            </a:r>
            <a:r>
              <a:rPr lang="sr-Latn-ME" sz="1800" b="1" dirty="0">
                <a:effectLst/>
                <a:latin typeface="Lucida Bright" panose="02040602050505020304" pitchFamily="18" charset="0"/>
              </a:rPr>
              <a:t>. Razlog je bio odbijanje </a:t>
            </a:r>
            <a:r>
              <a:rPr lang="sr-Latn-ME" sz="1800" b="1" i="1" dirty="0">
                <a:effectLst/>
                <a:latin typeface="Lucida Bright" panose="02040602050505020304" pitchFamily="18" charset="0"/>
              </a:rPr>
              <a:t>Laval-a</a:t>
            </a:r>
            <a:r>
              <a:rPr lang="sr-Latn-ME" sz="1800" b="1" dirty="0">
                <a:effectLst/>
                <a:latin typeface="Lucida Bright" panose="02040602050505020304" pitchFamily="18" charset="0"/>
              </a:rPr>
              <a:t> da potpiše standardni švedski kolektivni ugovor za građevinske radnike u pogledu svojih poslovnih operacija u Švedskoj, na čemu su švedski sindikati insistirali, iako je gro angažovanih radnika i dalje bio iz Letonije (</a:t>
            </a:r>
            <a:r>
              <a:rPr lang="sr-Latn-ME" sz="1800" u="sng" dirty="0">
                <a:effectLst/>
                <a:latin typeface="Lucida Bright" panose="02040602050505020304" pitchFamily="18" charset="0"/>
              </a:rPr>
              <a:t>dakle, švedski sindikati su se formalno borili za prava letonskih radnika u Švedskoj, ali suštinski svojih</a:t>
            </a:r>
            <a:r>
              <a:rPr lang="sr-Latn-ME" sz="1800" b="1" dirty="0">
                <a:effectLst/>
                <a:latin typeface="Lucida Bright" panose="02040602050505020304" pitchFamily="18" charset="0"/>
              </a:rPr>
              <a:t>). </a:t>
            </a:r>
          </a:p>
          <a:p>
            <a:pPr algn="just">
              <a:lnSpc>
                <a:spcPct val="100000"/>
              </a:lnSpc>
            </a:pPr>
            <a:r>
              <a:rPr lang="sr-Latn-ME" sz="1800" b="1" dirty="0">
                <a:effectLst/>
                <a:latin typeface="Lucida Bright" panose="02040602050505020304" pitchFamily="18" charset="0"/>
              </a:rPr>
              <a:t>Tvrdeći da mu je blokadom i širom akcijom švedskih sindikata ograničena sloboda pružanja usluga na unutrašnjem tržištu, </a:t>
            </a:r>
            <a:r>
              <a:rPr lang="sr-Latn-ME" sz="1800" b="1" i="1" dirty="0">
                <a:effectLst/>
                <a:latin typeface="Lucida Bright" panose="02040602050505020304" pitchFamily="18" charset="0"/>
              </a:rPr>
              <a:t>Laval</a:t>
            </a:r>
            <a:r>
              <a:rPr lang="sr-Latn-ME" sz="1800" b="1" dirty="0">
                <a:effectLst/>
                <a:latin typeface="Lucida Bright" panose="02040602050505020304" pitchFamily="18" charset="0"/>
              </a:rPr>
              <a:t> je zatražio proglašenje bojkota i blokada/protesta (kao vidova radničke borbe predviđenog švedskim pravom) proglasi nezakonitim i da se naredi obustava daljih organizovanih aktivnosti u tom pravcu. </a:t>
            </a:r>
          </a:p>
          <a:p>
            <a:pPr algn="just">
              <a:lnSpc>
                <a:spcPct val="100000"/>
              </a:lnSpc>
            </a:pPr>
            <a:r>
              <a:rPr lang="sr-Latn-ME" sz="1800" b="1" dirty="0">
                <a:effectLst/>
                <a:latin typeface="Lucida Bright" panose="02040602050505020304" pitchFamily="18" charset="0"/>
              </a:rPr>
              <a:t>Odluka Suda pravde bila je još eksplicitija od one u slučaju Viking. Koristeći uglavnom istu argumentaciju (ranije slučajeve), </a:t>
            </a:r>
            <a:r>
              <a:rPr lang="sr-Latn-ME" sz="1800" b="1" dirty="0">
                <a:solidFill>
                  <a:srgbClr val="FF5050"/>
                </a:solidFill>
                <a:effectLst/>
                <a:latin typeface="Lucida Bright" panose="02040602050505020304" pitchFamily="18" charset="0"/>
              </a:rPr>
              <a:t>Sud pravde je utvrdio da se sloboda pružanja usluga primjenjuje i na kolektivnu akciju sindikata, ali i da je u konkretnom slučaju riječ o nedozvoljenom ograničenju. </a:t>
            </a:r>
          </a:p>
          <a:p>
            <a:pPr algn="just">
              <a:lnSpc>
                <a:spcPct val="100000"/>
              </a:lnSpc>
            </a:pPr>
            <a:r>
              <a:rPr lang="sr-Latn-ME" sz="1800" b="1" dirty="0">
                <a:solidFill>
                  <a:srgbClr val="FF5050"/>
                </a:solidFill>
                <a:effectLst/>
                <a:latin typeface="Lucida Bright" panose="02040602050505020304" pitchFamily="18" charset="0"/>
              </a:rPr>
              <a:t>Tim je još jednom potvrđeno da se ograničenja mogu javiti u formi </a:t>
            </a:r>
            <a:r>
              <a:rPr lang="sr-Latn-ME" sz="1800" b="1" u="sng" dirty="0">
                <a:solidFill>
                  <a:srgbClr val="FF5050"/>
                </a:solidFill>
                <a:effectLst/>
                <a:latin typeface="Lucida Bright" panose="02040602050505020304" pitchFamily="18" charset="0"/>
              </a:rPr>
              <a:t>„aktivnosti pojedinaca ili grupa“</a:t>
            </a:r>
          </a:p>
          <a:p>
            <a:pPr algn="just">
              <a:lnSpc>
                <a:spcPct val="100000"/>
              </a:lnSpc>
            </a:pPr>
            <a:endParaRPr lang="sr-Latn-ME" sz="1800" b="1" u="sng" dirty="0">
              <a:effectLst/>
              <a:latin typeface="Lucida Bright" panose="02040602050505020304" pitchFamily="18" charset="0"/>
            </a:endParaRPr>
          </a:p>
          <a:p>
            <a:pPr marL="0" indent="0" algn="just">
              <a:lnSpc>
                <a:spcPct val="100000"/>
              </a:lnSpc>
              <a:buNone/>
            </a:pPr>
            <a:endParaRPr lang="sr-Latn-ME" sz="1800" b="1" dirty="0">
              <a:solidFill>
                <a:srgbClr val="FFFF99"/>
              </a:solidFill>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195" y="64261"/>
            <a:ext cx="1961361" cy="792088"/>
          </a:xfrm>
          <a:prstGeom prst="rect">
            <a:avLst/>
          </a:prstGeom>
        </p:spPr>
      </p:pic>
    </p:spTree>
    <p:extLst>
      <p:ext uri="{BB962C8B-B14F-4D97-AF65-F5344CB8AC3E}">
        <p14:creationId xmlns:p14="http://schemas.microsoft.com/office/powerpoint/2010/main" val="1189270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2060848"/>
            <a:ext cx="12025336" cy="4934253"/>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Castels </a:t>
            </a:r>
            <a:r>
              <a:rPr lang="sr-Latn-ME" b="1" dirty="0">
                <a:solidFill>
                  <a:srgbClr val="FFFF99"/>
                </a:solidFill>
                <a:effectLst/>
                <a:latin typeface="Lucida Bright" panose="02040602050505020304" pitchFamily="18" charset="0"/>
              </a:rPr>
              <a:t>C-379/09 </a:t>
            </a:r>
            <a:r>
              <a:rPr lang="sr-Latn-ME" sz="1900" b="1" dirty="0">
                <a:effectLst/>
                <a:latin typeface="Lucida Bright" panose="02040602050505020304" pitchFamily="18" charset="0"/>
              </a:rPr>
              <a:t>(sloboda kretanja radnika). </a:t>
            </a:r>
            <a:endParaRPr lang="sr-Latn-ME" sz="1850" b="1" dirty="0">
              <a:effectLst/>
              <a:latin typeface="Lucida Bright" panose="02040602050505020304" pitchFamily="18" charset="0"/>
            </a:endParaRPr>
          </a:p>
          <a:p>
            <a:pPr algn="just">
              <a:lnSpc>
                <a:spcPct val="100000"/>
              </a:lnSpc>
            </a:pPr>
            <a:r>
              <a:rPr lang="sr-Latn-ME" sz="1800" b="1" u="sng" dirty="0">
                <a:effectLst/>
                <a:latin typeface="Lucida Bright" panose="02040602050505020304" pitchFamily="18" charset="0"/>
              </a:rPr>
              <a:t>Meritum slučaja:</a:t>
            </a:r>
            <a:r>
              <a:rPr lang="sr-Latn-ME" sz="1800" b="1" dirty="0">
                <a:effectLst/>
                <a:latin typeface="Lucida Bright" panose="02040602050505020304" pitchFamily="18" charset="0"/>
              </a:rPr>
              <a:t> G. Casteels, belgijski aviomehaničar, pokrenuo je postupak pred belgijskim sudom zbog sporne prakse svog poslodavca (Bitish Airways-a) u dijelu načina računanja prihoda iz penzione šeme poslodavca, uređene kolektivnim ugovorom. </a:t>
            </a:r>
          </a:p>
          <a:p>
            <a:pPr algn="just">
              <a:lnSpc>
                <a:spcPct val="100000"/>
              </a:lnSpc>
            </a:pPr>
            <a:r>
              <a:rPr lang="sr-Latn-ME" sz="1800" b="1" dirty="0">
                <a:effectLst/>
                <a:latin typeface="Lucida Bright" panose="02040602050505020304" pitchFamily="18" charset="0"/>
              </a:rPr>
              <a:t>Sud pravde je, očekivano, ponovio da se odredbe člana 45. UFEU o slobodi kretanja radnika odnose i na aktivnosti koje su usmjerene na kolektivno regulisanje zaposlenja. Međutim, utvrđena povreda slobode kretanja radnika, manje je bitna od načelnog stava Suda pravde iznijetog u presudi: </a:t>
            </a:r>
          </a:p>
          <a:p>
            <a:pPr algn="just">
              <a:lnSpc>
                <a:spcPct val="100000"/>
              </a:lnSpc>
            </a:pPr>
            <a:r>
              <a:rPr lang="sr-Latn-ME" sz="1800" dirty="0">
                <a:solidFill>
                  <a:srgbClr val="FF5050"/>
                </a:solidFill>
                <a:effectLst/>
                <a:latin typeface="Lucida Bright" panose="02040602050505020304" pitchFamily="18" charset="0"/>
              </a:rPr>
              <a:t>“Član 45. zabranjuje svaku mjeru koja je, iako nediskriminatorna sa stanovišta državljanstva, u stanju da onemogući ili učini manje atraktivnim za građana Evropske unije ostvarivanje temeljnih sloboda garantovanih Ugovorom.”</a:t>
            </a:r>
          </a:p>
          <a:p>
            <a:pPr algn="just">
              <a:lnSpc>
                <a:spcPct val="100000"/>
              </a:lnSpc>
            </a:pPr>
            <a:r>
              <a:rPr lang="sr-Latn-ME" sz="1800" dirty="0">
                <a:effectLst/>
                <a:latin typeface="Lucida Bright" panose="02040602050505020304" pitchFamily="18" charset="0"/>
              </a:rPr>
              <a:t>Ostaje otvoreno pitanje da li je Sud pravde ovakvim stavom nagovijestio dalje (neograničeno) širenje horizontalnog neposrednog dejstva slobode kretanja radnika i kojim pravcima bi praksa Suda pravde u narednim godinama mogla da se kreće?</a:t>
            </a:r>
          </a:p>
          <a:p>
            <a:pPr marL="0" indent="0" algn="just">
              <a:lnSpc>
                <a:spcPct val="100000"/>
              </a:lnSpc>
              <a:buNone/>
            </a:pPr>
            <a:endParaRPr lang="sr-Latn-ME" sz="1800" b="1" dirty="0">
              <a:solidFill>
                <a:srgbClr val="FFFF99"/>
              </a:solidFill>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292" y="172928"/>
            <a:ext cx="1961361" cy="792088"/>
          </a:xfrm>
          <a:prstGeom prst="rect">
            <a:avLst/>
          </a:prstGeom>
        </p:spPr>
      </p:pic>
    </p:spTree>
    <p:extLst>
      <p:ext uri="{BB962C8B-B14F-4D97-AF65-F5344CB8AC3E}">
        <p14:creationId xmlns:p14="http://schemas.microsoft.com/office/powerpoint/2010/main" val="6449666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2700" spc="-150" dirty="0">
                <a:latin typeface="Lucida Fax" panose="02060602050505020204" pitchFamily="18" charset="0"/>
              </a:rPr>
              <a:t>(horizontalno?) neposredno dejstvo slobode kretanja robe</a:t>
            </a:r>
            <a:r>
              <a:rPr lang="sr-Latn-ME" sz="3000" spc="-150" dirty="0">
                <a:latin typeface="Lucida Fax" panose="02060602050505020204" pitchFamily="18" charset="0"/>
              </a:rPr>
              <a:t/>
            </a:r>
            <a:br>
              <a:rPr lang="sr-Latn-ME" sz="3000" spc="-150" dirty="0">
                <a:latin typeface="Lucida Fax" panose="02060602050505020204" pitchFamily="18" charset="0"/>
              </a:rPr>
            </a:br>
            <a:r>
              <a:rPr lang="sr-Latn-ME" sz="3000" spc="-150" dirty="0">
                <a:latin typeface="Lucida Fax" panose="02060602050505020204" pitchFamily="18" charset="0"/>
              </a:rPr>
              <a:t>- </a:t>
            </a:r>
            <a:r>
              <a:rPr lang="sr-Latn-ME" sz="2600" dirty="0">
                <a:latin typeface="Lucida Fax" panose="02060602050505020204" pitchFamily="18" charset="0"/>
              </a:rPr>
              <a:t>Dansk Supermarked</a:t>
            </a:r>
            <a:r>
              <a:rPr lang="sr-Latn-ME" sz="2800" dirty="0">
                <a:latin typeface="Lucida Fax" panose="02060602050505020204" pitchFamily="18" charset="0"/>
              </a:rPr>
              <a:t> - </a:t>
            </a:r>
            <a:r>
              <a:rPr lang="sr-Latn-ME" sz="2700" dirty="0">
                <a:effectLst/>
                <a:latin typeface="Lucida Bright" panose="02040602050505020304" pitchFamily="18" charset="0"/>
              </a:rPr>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1922306"/>
            <a:ext cx="12025336" cy="5072795"/>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Dansk Supermarked </a:t>
            </a:r>
            <a:r>
              <a:rPr lang="sr-Latn-ME" b="1" dirty="0">
                <a:solidFill>
                  <a:srgbClr val="FFFF99"/>
                </a:solidFill>
                <a:effectLst/>
                <a:latin typeface="Lucida Bright" panose="02040602050505020304" pitchFamily="18" charset="0"/>
              </a:rPr>
              <a:t>58/80 </a:t>
            </a:r>
            <a:r>
              <a:rPr lang="sr-Latn-ME" sz="1900" b="1" dirty="0">
                <a:effectLst/>
                <a:latin typeface="Lucida Bright" panose="02040602050505020304" pitchFamily="18" charset="0"/>
              </a:rPr>
              <a:t>(sloboda kretanja robe: zabrana ograničenja uvoza). </a:t>
            </a:r>
            <a:endParaRPr lang="sr-Latn-ME" sz="1850" b="1" dirty="0">
              <a:effectLst/>
              <a:latin typeface="Lucida Bright" panose="02040602050505020304" pitchFamily="18" charset="0"/>
            </a:endParaRPr>
          </a:p>
          <a:p>
            <a:pPr algn="just">
              <a:lnSpc>
                <a:spcPct val="100000"/>
              </a:lnSpc>
            </a:pPr>
            <a:r>
              <a:rPr lang="sr-Latn-ME" sz="1800" b="1" dirty="0">
                <a:effectLst/>
                <a:latin typeface="Lucida Bright" panose="02040602050505020304" pitchFamily="18" charset="0"/>
              </a:rPr>
              <a:t>Sud pravde je, između ostalog, našao da se član 30. Rimskog ugovora (</a:t>
            </a:r>
            <a:r>
              <a:rPr lang="sr-Latn-ME" sz="1800" b="1" dirty="0">
                <a:solidFill>
                  <a:srgbClr val="FF5050"/>
                </a:solidFill>
                <a:effectLst/>
                <a:latin typeface="Lucida Bright" panose="02040602050505020304" pitchFamily="18" charset="0"/>
              </a:rPr>
              <a:t>član 34. UFEU</a:t>
            </a:r>
            <a:r>
              <a:rPr lang="sr-Latn-ME" sz="1800" b="1" dirty="0">
                <a:effectLst/>
                <a:latin typeface="Lucida Bright" panose="02040602050505020304" pitchFamily="18" charset="0"/>
              </a:rPr>
              <a:t>) ima tumačiti na način da nije u skladu sa njim da se sam čin zakonitog uvoza robe iz jedne u drugu državu članicu klasifikuje nacionalnim zakonom kao nepravilna i nefer poslovna praksa, tj. nelojalna konkurencija (ne ulazeći pritom u praksu kasnijeg nuđenja i prodaje takve robe). Međutim, utvrđena povreda slobode kretanja robe, manje je bitna od načelnog stava Suda pravde iznijetog u presudi: </a:t>
            </a:r>
          </a:p>
          <a:p>
            <a:pPr algn="just">
              <a:lnSpc>
                <a:spcPct val="100000"/>
              </a:lnSpc>
            </a:pPr>
            <a:r>
              <a:rPr lang="sr-Latn-ME" sz="1800" b="1" dirty="0">
                <a:solidFill>
                  <a:srgbClr val="FFFF99"/>
                </a:solidFill>
                <a:effectLst/>
                <a:latin typeface="Lucida Bright" panose="02040602050505020304" pitchFamily="18" charset="0"/>
              </a:rPr>
              <a:t>“</a:t>
            </a:r>
            <a:r>
              <a:rPr lang="sr-Latn-ME" sz="1800" b="1" dirty="0">
                <a:solidFill>
                  <a:srgbClr val="FFFF99"/>
                </a:solidFill>
                <a:latin typeface="Batang" panose="02030600000101010101" pitchFamily="18" charset="-127"/>
                <a:ea typeface="Batang" panose="02030600000101010101" pitchFamily="18" charset="-127"/>
              </a:rPr>
              <a:t>Takođe, potrebno je istaknuti kako je u bilo kom slučaju nemoguće da ugovori između pojedinaca odstupaju od imperativnih odredbi Ugovora o slobodi kretanja robe.</a:t>
            </a:r>
            <a:r>
              <a:rPr lang="sr-Latn-ME" sz="1800" b="1" dirty="0">
                <a:solidFill>
                  <a:srgbClr val="FF5050"/>
                </a:solidFill>
                <a:latin typeface="Batang" panose="02030600000101010101" pitchFamily="18" charset="-127"/>
                <a:ea typeface="Batang" panose="02030600000101010101" pitchFamily="18" charset="-127"/>
              </a:rPr>
              <a:t> </a:t>
            </a:r>
            <a:r>
              <a:rPr lang="sr-Latn-ME" sz="1800" b="1" dirty="0">
                <a:latin typeface="Batang" panose="02030600000101010101" pitchFamily="18" charset="-127"/>
                <a:ea typeface="Batang" panose="02030600000101010101" pitchFamily="18" charset="-127"/>
              </a:rPr>
              <a:t>Slijedi da se ugovor koji uključuje zabranu uvoza u jednu državu članicu robe koja se zakonito prodaje u drugoj državi članici ne može tretirati kao osnov ili uopšte uzeti u obzir kao kriterijum osnovom kojeg bi se praksa prodaje takve robe smatrala nelojalnom konkurencijom</a:t>
            </a:r>
            <a:r>
              <a:rPr lang="sr-Latn-ME" sz="1800" b="1" dirty="0">
                <a:latin typeface="Lucida Fax" panose="02060602050505020204" pitchFamily="18" charset="0"/>
              </a:rPr>
              <a:t>.“</a:t>
            </a:r>
          </a:p>
          <a:p>
            <a:pPr algn="just">
              <a:lnSpc>
                <a:spcPct val="100000"/>
              </a:lnSpc>
            </a:pPr>
            <a:r>
              <a:rPr lang="sr-Latn-ME" sz="1800" b="1" dirty="0">
                <a:effectLst/>
                <a:latin typeface="Lucida Fax" panose="02060602050505020204" pitchFamily="18" charset="0"/>
              </a:rPr>
              <a:t>Iako su brojni stručnjaci smatrali da je prva rečenica direktna najava horizontalnog neposrednog dejstva slobode kretanja robe, naknadna praksa Suda pravde je pokazala apsolutno suprotno. Štoviše, dala je za pravo pristalicama tumačenja da je Sud pravde iznio direktno suportan stav. </a:t>
            </a:r>
            <a:r>
              <a:rPr lang="sr-Latn-ME" sz="1800" b="1" dirty="0">
                <a:solidFill>
                  <a:srgbClr val="FF5050"/>
                </a:solidFill>
                <a:effectLst/>
                <a:latin typeface="Lucida Fax" panose="02060602050505020204" pitchFamily="18" charset="0"/>
              </a:rPr>
              <a:t>Da ugovori između pojedinaca po svojoj pravnoj priorodi ne mogu ni predstavljati ograničenje slobode kretanja, bez obzira na sadržinu.  </a:t>
            </a:r>
          </a:p>
          <a:p>
            <a:pPr marL="0" indent="0" algn="just">
              <a:lnSpc>
                <a:spcPct val="100000"/>
              </a:lnSpc>
              <a:buNone/>
            </a:pPr>
            <a:endParaRPr lang="sr-Latn-ME" sz="1900" b="1" dirty="0">
              <a:solidFill>
                <a:srgbClr val="FFFF99"/>
              </a:solidFill>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055" y="116632"/>
            <a:ext cx="1961361" cy="792088"/>
          </a:xfrm>
          <a:prstGeom prst="rect">
            <a:avLst/>
          </a:prstGeom>
        </p:spPr>
      </p:pic>
    </p:spTree>
    <p:extLst>
      <p:ext uri="{BB962C8B-B14F-4D97-AF65-F5344CB8AC3E}">
        <p14:creationId xmlns:p14="http://schemas.microsoft.com/office/powerpoint/2010/main" val="8507997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1196752"/>
            <a:ext cx="12745416" cy="725554"/>
          </a:xfrm>
        </p:spPr>
        <p:txBody>
          <a:bodyPr>
            <a:noAutofit/>
          </a:bodyPr>
          <a:lstStyle/>
          <a:p>
            <a:r>
              <a:rPr lang="sr-Latn-ME" sz="2700" spc="-150" dirty="0">
                <a:latin typeface="Lucida Fax" panose="02060602050505020204" pitchFamily="18" charset="0"/>
              </a:rPr>
              <a:t>(horizontalno?) neposredno dejstvo slobode kretanja robe</a:t>
            </a:r>
            <a:r>
              <a:rPr lang="sr-Latn-ME" sz="3500" spc="-150" dirty="0">
                <a:latin typeface="Lucida Fax" panose="02060602050505020204" pitchFamily="18" charset="0"/>
              </a:rPr>
              <a:t/>
            </a:r>
            <a:br>
              <a:rPr lang="sr-Latn-ME" sz="3500" spc="-150" dirty="0">
                <a:latin typeface="Lucida Fax" panose="02060602050505020204" pitchFamily="18" charset="0"/>
              </a:rPr>
            </a:br>
            <a:r>
              <a:rPr lang="sr-Latn-ME" sz="2500" spc="-150" dirty="0">
                <a:latin typeface="Lucida Fax" panose="02060602050505020204" pitchFamily="18" charset="0"/>
              </a:rPr>
              <a:t>- </a:t>
            </a:r>
            <a:r>
              <a:rPr lang="sr-Latn-ME" sz="2300" spc="-150" dirty="0">
                <a:latin typeface="Lucida Fax" panose="02060602050505020204" pitchFamily="18" charset="0"/>
              </a:rPr>
              <a:t>Prošireno vertikalno neposredne dejstvo člana 34. UFEU </a:t>
            </a:r>
            <a:r>
              <a:rPr lang="sr-Latn-ME" sz="2300" dirty="0">
                <a:latin typeface="Lucida Fax" panose="02060602050505020204" pitchFamily="18" charset="0"/>
              </a:rPr>
              <a:t>- </a:t>
            </a:r>
            <a:r>
              <a:rPr lang="sr-Latn-ME" sz="2300" dirty="0">
                <a:effectLst/>
                <a:latin typeface="Lucida Bright" panose="02040602050505020304" pitchFamily="18" charset="0"/>
              </a:rPr>
              <a:t/>
            </a:r>
            <a:br>
              <a:rPr lang="sr-Latn-ME" sz="2300" dirty="0">
                <a:effectLst/>
                <a:latin typeface="Lucida Bright" panose="02040602050505020304" pitchFamily="18" charset="0"/>
              </a:rPr>
            </a:br>
            <a:endParaRPr lang="en-US" sz="23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1922306"/>
            <a:ext cx="12025336" cy="5072795"/>
          </a:xfrm>
        </p:spPr>
        <p:txBody>
          <a:bodyPr>
            <a:noAutofit/>
          </a:bodyPr>
          <a:lstStyle/>
          <a:p>
            <a:pPr algn="just">
              <a:lnSpc>
                <a:spcPct val="100000"/>
              </a:lnSpc>
            </a:pPr>
            <a:r>
              <a:rPr lang="sr-Latn-ME" sz="1850" b="1" dirty="0">
                <a:effectLst/>
                <a:latin typeface="Lucida Fax" panose="02060602050505020204" pitchFamily="18" charset="0"/>
              </a:rPr>
              <a:t>U brojnim slučajevima koji su uslijedili u decenijama nakon slučaja </a:t>
            </a:r>
            <a:r>
              <a:rPr lang="sr-Latn-ME" sz="1850" b="1" i="1" dirty="0">
                <a:effectLst/>
                <a:latin typeface="Lucida Fax" panose="02060602050505020204" pitchFamily="18" charset="0"/>
              </a:rPr>
              <a:t>Dansk Supermarked</a:t>
            </a:r>
            <a:r>
              <a:rPr lang="sr-Latn-ME" sz="1850" b="1" dirty="0">
                <a:effectLst/>
                <a:latin typeface="Lucida Fax" panose="02060602050505020204" pitchFamily="18" charset="0"/>
              </a:rPr>
              <a:t>, Sud pravde je konzistentno, a nerijetko i eksplicitno stajao na stanovištu da odredba današnjeg </a:t>
            </a:r>
            <a:r>
              <a:rPr lang="sr-Latn-ME" sz="1850" b="1" dirty="0">
                <a:solidFill>
                  <a:srgbClr val="FF5050"/>
                </a:solidFill>
                <a:effectLst/>
                <a:latin typeface="Lucida Fax" panose="02060602050505020204" pitchFamily="18" charset="0"/>
              </a:rPr>
              <a:t>člana 34. UFEU </a:t>
            </a:r>
            <a:r>
              <a:rPr lang="sr-Latn-ME" sz="1850" b="1" dirty="0">
                <a:effectLst/>
                <a:latin typeface="Lucida Fax" panose="02060602050505020204" pitchFamily="18" charset="0"/>
              </a:rPr>
              <a:t>(</a:t>
            </a:r>
            <a:r>
              <a:rPr lang="sr-Latn-ME" sz="1850" dirty="0">
                <a:effectLst>
                  <a:outerShdw blurRad="38100" dist="38100" dir="2700000" algn="tl">
                    <a:srgbClr val="000000">
                      <a:alpha val="43137"/>
                    </a:srgbClr>
                  </a:outerShdw>
                </a:effectLst>
                <a:latin typeface="Lucida Fax" panose="02060602050505020204" pitchFamily="18" charset="0"/>
              </a:rPr>
              <a:t>zabrana ograničenja uvoza i mjera sa istim dejstvom između država članica</a:t>
            </a:r>
            <a:r>
              <a:rPr lang="sr-Latn-ME" sz="1850" b="1" dirty="0">
                <a:effectLst/>
                <a:latin typeface="Lucida Fax" panose="02060602050505020204" pitchFamily="18" charset="0"/>
              </a:rPr>
              <a:t>) robe nemaju horizontalno neposredno dejstvo (</a:t>
            </a:r>
            <a:r>
              <a:rPr lang="sr-Latn-ME" sz="1850" b="1" i="1" dirty="0">
                <a:effectLst/>
                <a:latin typeface="Lucida Fax" panose="02060602050505020204" pitchFamily="18" charset="0"/>
              </a:rPr>
              <a:t>Haug-Adrion</a:t>
            </a:r>
            <a:r>
              <a:rPr lang="sr-Latn-ME" sz="1850" b="1" dirty="0">
                <a:effectLst/>
                <a:latin typeface="Lucida Fax" panose="02060602050505020204" pitchFamily="18" charset="0"/>
              </a:rPr>
              <a:t> 251/83, </a:t>
            </a:r>
            <a:r>
              <a:rPr lang="sr-Latn-ME" sz="1850" b="1" i="1" dirty="0">
                <a:effectLst/>
                <a:latin typeface="Lucida Fax" panose="02060602050505020204" pitchFamily="18" charset="0"/>
              </a:rPr>
              <a:t>Vlamse Reisbureaus </a:t>
            </a:r>
            <a:r>
              <a:rPr lang="sr-Latn-ME" sz="1850" b="1" dirty="0">
                <a:effectLst/>
                <a:latin typeface="Lucida Fax" panose="02060602050505020204" pitchFamily="18" charset="0"/>
              </a:rPr>
              <a:t>311/85, </a:t>
            </a:r>
            <a:r>
              <a:rPr lang="sr-Latn-ME" sz="1850" b="1" i="1" dirty="0">
                <a:effectLst/>
                <a:latin typeface="Lucida Fax" panose="02060602050505020204" pitchFamily="18" charset="0"/>
              </a:rPr>
              <a:t>Sapod Audic </a:t>
            </a:r>
            <a:r>
              <a:rPr lang="sr-Latn-ME" sz="1850" b="1" dirty="0">
                <a:effectLst/>
                <a:latin typeface="Lucida Fax" panose="02060602050505020204" pitchFamily="18" charset="0"/>
              </a:rPr>
              <a:t>C-159/00). </a:t>
            </a:r>
          </a:p>
          <a:p>
            <a:pPr algn="just">
              <a:lnSpc>
                <a:spcPct val="100000"/>
              </a:lnSpc>
            </a:pPr>
            <a:r>
              <a:rPr lang="sr-Latn-ME" sz="1850" b="1" dirty="0">
                <a:effectLst/>
                <a:latin typeface="Lucida Fax" panose="02060602050505020204" pitchFamily="18" charset="0"/>
              </a:rPr>
              <a:t>Navedeni stav, međutim, dovodi do pojave dva suprotsatvljena interesa Suda pravde:</a:t>
            </a:r>
          </a:p>
          <a:p>
            <a:pPr marL="457200" indent="-457200" algn="just">
              <a:lnSpc>
                <a:spcPct val="100000"/>
              </a:lnSpc>
              <a:buFont typeface="+mj-lt"/>
              <a:buAutoNum type="arabicParenR"/>
            </a:pPr>
            <a:r>
              <a:rPr lang="sr-Latn-ME" sz="1850" b="1" dirty="0">
                <a:effectLst/>
                <a:latin typeface="Lucida Fax" panose="02060602050505020204" pitchFamily="18" charset="0"/>
              </a:rPr>
              <a:t>Potreba da se obezbijedi puna sloboda kretanja robe na unutrašnjem tržištu, čak i kada ograničenja dolaze od formalno privatnopravnih subjekata.</a:t>
            </a:r>
          </a:p>
          <a:p>
            <a:pPr marL="457200" indent="-457200" algn="just">
              <a:lnSpc>
                <a:spcPct val="100000"/>
              </a:lnSpc>
              <a:buFont typeface="+mj-lt"/>
              <a:buAutoNum type="arabicParenR"/>
            </a:pPr>
            <a:r>
              <a:rPr lang="sr-Latn-ME" sz="1850" b="1" dirty="0">
                <a:effectLst/>
                <a:latin typeface="Lucida Fax" panose="02060602050505020204" pitchFamily="18" charset="0"/>
              </a:rPr>
              <a:t>Ostajanje pri stavu da sloboda kretanja robe nema horizontalno neposredno dejstvo i nastavak tome odgovarajuće sudske prakse.</a:t>
            </a:r>
          </a:p>
          <a:p>
            <a:pPr marL="0" indent="0" algn="just">
              <a:lnSpc>
                <a:spcPct val="100000"/>
              </a:lnSpc>
              <a:buNone/>
            </a:pPr>
            <a:r>
              <a:rPr lang="sr-Latn-ME" sz="1850" b="1" dirty="0">
                <a:effectLst/>
                <a:latin typeface="Lucida Fax" panose="02060602050505020204" pitchFamily="18" charset="0"/>
              </a:rPr>
              <a:t>Rezultat svega je serija slučajeva pred Sudom pravde u kojima je, odlučujući o postojanju ograničenja slobode kretanja robe, </a:t>
            </a:r>
            <a:r>
              <a:rPr lang="sr-Latn-ME" sz="1850" b="1" dirty="0">
                <a:solidFill>
                  <a:srgbClr val="FF5050"/>
                </a:solidFill>
                <a:effectLst/>
                <a:latin typeface="Lucida Fax" panose="02060602050505020204" pitchFamily="18" charset="0"/>
              </a:rPr>
              <a:t>proširena sadržina pojma države</a:t>
            </a:r>
            <a:r>
              <a:rPr lang="sr-Latn-ME" sz="1850" b="1" dirty="0">
                <a:effectLst/>
                <a:latin typeface="Lucida Fax" panose="02060602050505020204" pitchFamily="18" charset="0"/>
              </a:rPr>
              <a:t>, odnosno emanacije države, kako bi nedozvoljena ograničenja u konkretnim situacijama mogla biti pripisana državi članici, a ne subjektima privatnog prava, koji su suštinski njihovi kreatori.</a:t>
            </a:r>
          </a:p>
          <a:p>
            <a:pPr marL="0" indent="0" algn="just">
              <a:lnSpc>
                <a:spcPct val="100000"/>
              </a:lnSpc>
              <a:buNone/>
            </a:pPr>
            <a:r>
              <a:rPr lang="sr-Latn-ME" sz="1850" b="1" dirty="0">
                <a:effectLst/>
                <a:latin typeface="Lucida Fax" panose="02060602050505020204" pitchFamily="18" charset="0"/>
              </a:rPr>
              <a:t>Riječ je, dakle, o </a:t>
            </a:r>
            <a:r>
              <a:rPr lang="sr-Latn-ME" sz="1850" b="1" dirty="0">
                <a:solidFill>
                  <a:srgbClr val="FF5050"/>
                </a:solidFill>
                <a:effectLst/>
                <a:latin typeface="Lucida Fax" panose="02060602050505020204" pitchFamily="18" charset="0"/>
              </a:rPr>
              <a:t>PROŠIRENOM VERTIKALNOM NEPOSREDNOM DEJSTVU (slobode kretanja robe)</a:t>
            </a:r>
          </a:p>
          <a:p>
            <a:pPr marL="0" indent="0" algn="just">
              <a:lnSpc>
                <a:spcPct val="100000"/>
              </a:lnSpc>
              <a:buNone/>
            </a:pPr>
            <a:endParaRPr lang="sr-Latn-ME" sz="1900" b="1" dirty="0">
              <a:solidFill>
                <a:srgbClr val="FF5050"/>
              </a:solidFill>
              <a:effectLst/>
              <a:latin typeface="Lucida Fax" panose="02060602050505020204" pitchFamily="18" charset="0"/>
            </a:endParaRPr>
          </a:p>
          <a:p>
            <a:pPr marL="0" indent="0" algn="just">
              <a:lnSpc>
                <a:spcPct val="100000"/>
              </a:lnSpc>
              <a:buNone/>
            </a:pPr>
            <a:endParaRPr lang="sr-Latn-ME" sz="1900" b="1" dirty="0">
              <a:solidFill>
                <a:srgbClr val="FFFF99"/>
              </a:solidFill>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26" y="208932"/>
            <a:ext cx="1961361" cy="792088"/>
          </a:xfrm>
          <a:prstGeom prst="rect">
            <a:avLst/>
          </a:prstGeom>
        </p:spPr>
      </p:pic>
    </p:spTree>
    <p:extLst>
      <p:ext uri="{BB962C8B-B14F-4D97-AF65-F5344CB8AC3E}">
        <p14:creationId xmlns:p14="http://schemas.microsoft.com/office/powerpoint/2010/main" val="359312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1196752"/>
            <a:ext cx="12745416" cy="725554"/>
          </a:xfrm>
        </p:spPr>
        <p:txBody>
          <a:bodyPr>
            <a:noAutofit/>
          </a:bodyPr>
          <a:lstStyle/>
          <a:p>
            <a:r>
              <a:rPr lang="sr-Latn-ME" sz="2700" spc="-150" dirty="0">
                <a:latin typeface="Lucida Fax" panose="02060602050505020204" pitchFamily="18" charset="0"/>
              </a:rPr>
              <a:t>(horizontalno?) neposredno dejstvo slobode kretanja robe</a:t>
            </a:r>
            <a:r>
              <a:rPr lang="sr-Latn-ME" sz="3500" spc="-150" dirty="0">
                <a:latin typeface="Lucida Fax" panose="02060602050505020204" pitchFamily="18" charset="0"/>
              </a:rPr>
              <a:t/>
            </a:r>
            <a:br>
              <a:rPr lang="sr-Latn-ME" sz="3500" spc="-150" dirty="0">
                <a:latin typeface="Lucida Fax" panose="02060602050505020204" pitchFamily="18" charset="0"/>
              </a:rPr>
            </a:br>
            <a:r>
              <a:rPr lang="sr-Latn-ME" sz="2500" spc="-150" dirty="0">
                <a:latin typeface="Lucida Fax" panose="02060602050505020204" pitchFamily="18" charset="0"/>
              </a:rPr>
              <a:t>- </a:t>
            </a:r>
            <a:r>
              <a:rPr lang="sr-Latn-ME" sz="2300" spc="-150" dirty="0">
                <a:latin typeface="Lucida Fax" panose="02060602050505020204" pitchFamily="18" charset="0"/>
              </a:rPr>
              <a:t>Prošireno vertikalno neposredne dejstvo člana 34. UFEU </a:t>
            </a:r>
            <a:r>
              <a:rPr lang="sr-Latn-ME" sz="2300" dirty="0">
                <a:latin typeface="Lucida Fax" panose="02060602050505020204" pitchFamily="18" charset="0"/>
              </a:rPr>
              <a:t>- </a:t>
            </a:r>
            <a:r>
              <a:rPr lang="sr-Latn-ME" sz="2300" dirty="0">
                <a:effectLst/>
                <a:latin typeface="Lucida Bright" panose="02040602050505020304" pitchFamily="18" charset="0"/>
              </a:rPr>
              <a:t/>
            </a:r>
            <a:br>
              <a:rPr lang="sr-Latn-ME" sz="2300" dirty="0">
                <a:effectLst/>
                <a:latin typeface="Lucida Bright" panose="02040602050505020304" pitchFamily="18" charset="0"/>
              </a:rPr>
            </a:br>
            <a:endParaRPr lang="en-US" sz="23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1922306"/>
            <a:ext cx="12025336" cy="5072795"/>
          </a:xfrm>
        </p:spPr>
        <p:txBody>
          <a:bodyPr>
            <a:noAutofit/>
          </a:bodyPr>
          <a:lstStyle/>
          <a:p>
            <a:pPr marL="0" indent="0" algn="just">
              <a:lnSpc>
                <a:spcPct val="100000"/>
              </a:lnSpc>
              <a:buNone/>
            </a:pPr>
            <a:r>
              <a:rPr lang="sr-Latn-ME" b="1" i="1" u="sng" dirty="0">
                <a:solidFill>
                  <a:srgbClr val="FFFF99"/>
                </a:solidFill>
                <a:effectLst/>
                <a:latin typeface="Lucida Fax" panose="02060602050505020204" pitchFamily="18" charset="0"/>
              </a:rPr>
              <a:t>Buy Irish </a:t>
            </a:r>
            <a:r>
              <a:rPr lang="sr-Latn-ME" b="1" u="sng" dirty="0">
                <a:solidFill>
                  <a:srgbClr val="FFFF99"/>
                </a:solidFill>
                <a:effectLst/>
                <a:latin typeface="Lucida Fax" panose="02060602050505020204" pitchFamily="18" charset="0"/>
              </a:rPr>
              <a:t>249/81 </a:t>
            </a:r>
            <a:r>
              <a:rPr lang="sr-Latn-ME" sz="1900" b="1" dirty="0">
                <a:effectLst/>
                <a:latin typeface="Lucida Fax" panose="02060602050505020204" pitchFamily="18" charset="0"/>
              </a:rPr>
              <a:t>(prošireno vertikalno dejstvo slobode kretanja robe)</a:t>
            </a:r>
          </a:p>
          <a:p>
            <a:pPr marL="0" indent="0" algn="just">
              <a:lnSpc>
                <a:spcPct val="100000"/>
              </a:lnSpc>
              <a:buNone/>
            </a:pPr>
            <a:r>
              <a:rPr lang="sr-Latn-ME" sz="1900" b="1" dirty="0">
                <a:effectLst/>
                <a:latin typeface="Lucida Fax" panose="02060602050505020204" pitchFamily="18" charset="0"/>
              </a:rPr>
              <a:t>Evropska komisija pokrenula postupak zbog kršenja slobode kretanja robe na unutrašnjem tržištu protiv Irske zbog „Buy Irish“ kampanje, koja je vođena od strane </a:t>
            </a:r>
            <a:r>
              <a:rPr lang="sr-Latn-ME" sz="1900" b="1" dirty="0">
                <a:solidFill>
                  <a:srgbClr val="FFFF99"/>
                </a:solidFill>
                <a:effectLst/>
                <a:latin typeface="Lucida Fax" panose="02060602050505020204" pitchFamily="18" charset="0"/>
              </a:rPr>
              <a:t>domaće kompanije Irish Goods Council, registrovane u redovnoj proceduri, u skladu sa irskim kompanijskim zakonima</a:t>
            </a:r>
            <a:r>
              <a:rPr lang="sr-Latn-ME" sz="1900" b="1" dirty="0">
                <a:effectLst/>
                <a:latin typeface="Lucida Fax" panose="02060602050505020204" pitchFamily="18" charset="0"/>
              </a:rPr>
              <a:t>. U najkraćem, stav Komisije je bio da kampanja promocije „ekonomskog patriotizma“ djelimično finansirana od strane Vlade Irske i sprovođena od strane kompanije kojom upravlja ta država negativno utiče na uvoz robe u Irsku. Prihvatajući argumentaciju, </a:t>
            </a:r>
            <a:r>
              <a:rPr lang="sr-Latn-ME" sz="1900" b="1" dirty="0">
                <a:solidFill>
                  <a:srgbClr val="FF5050"/>
                </a:solidFill>
                <a:effectLst/>
                <a:latin typeface="Lucida Fax" panose="02060602050505020204" pitchFamily="18" charset="0"/>
              </a:rPr>
              <a:t>Sud pravde je aktivnosti kompanije Irish Goods Council pripisao državi.</a:t>
            </a:r>
          </a:p>
          <a:p>
            <a:pPr marL="0" indent="0" algn="just">
              <a:lnSpc>
                <a:spcPct val="100000"/>
              </a:lnSpc>
              <a:buNone/>
            </a:pPr>
            <a:r>
              <a:rPr lang="sr-Latn-ME" b="1" u="sng" dirty="0">
                <a:solidFill>
                  <a:srgbClr val="FFFF99"/>
                </a:solidFill>
                <a:effectLst/>
                <a:latin typeface="Lucida Fax" panose="02060602050505020204" pitchFamily="18" charset="0"/>
              </a:rPr>
              <a:t>Commission v Germany C-325/00</a:t>
            </a:r>
            <a:r>
              <a:rPr lang="sr-Latn-ME" b="1" dirty="0">
                <a:solidFill>
                  <a:srgbClr val="FFFF99"/>
                </a:solidFill>
                <a:effectLst/>
                <a:latin typeface="Lucida Fax" panose="02060602050505020204" pitchFamily="18" charset="0"/>
              </a:rPr>
              <a:t> </a:t>
            </a:r>
            <a:r>
              <a:rPr lang="sr-Latn-ME" sz="1850" b="1" dirty="0">
                <a:effectLst/>
                <a:latin typeface="Lucida Bright" panose="02040602050505020304" pitchFamily="18" charset="0"/>
              </a:rPr>
              <a:t>(prošireno vertikalno dejstvo slobode kretanja robe)</a:t>
            </a:r>
            <a:endParaRPr lang="sr-Latn-ME" sz="1850" b="1" u="sng" dirty="0">
              <a:solidFill>
                <a:srgbClr val="FFFF99"/>
              </a:solidFill>
              <a:effectLst/>
              <a:latin typeface="Lucida Bright" panose="02040602050505020304" pitchFamily="18" charset="0"/>
            </a:endParaRPr>
          </a:p>
          <a:p>
            <a:pPr marL="0" indent="0" algn="just">
              <a:lnSpc>
                <a:spcPct val="100000"/>
              </a:lnSpc>
              <a:buNone/>
            </a:pPr>
            <a:r>
              <a:rPr lang="sr-Latn-ME" sz="1900" b="1" dirty="0">
                <a:effectLst/>
                <a:latin typeface="Lucida Bright" panose="02040602050505020304" pitchFamily="18" charset="0"/>
              </a:rPr>
              <a:t>Po uzoru na slučaj Buy Irish, zbog neposrednog uticaja javnih tijela (kroz proces upravljanja i finansiranja) na istu, </a:t>
            </a:r>
            <a:r>
              <a:rPr lang="sr-Latn-ME" sz="1900" b="1" dirty="0">
                <a:solidFill>
                  <a:srgbClr val="FF5050"/>
                </a:solidFill>
                <a:effectLst/>
                <a:latin typeface="Lucida Bright" panose="02040602050505020304" pitchFamily="18" charset="0"/>
              </a:rPr>
              <a:t>njemačka kompaniju CMA je tertirana kao emanacija države članice</a:t>
            </a:r>
            <a:r>
              <a:rPr lang="sr-Latn-ME" sz="1900" b="1" dirty="0">
                <a:effectLst/>
                <a:latin typeface="Lucida Bright" panose="02040602050505020304" pitchFamily="18" charset="0"/>
              </a:rPr>
              <a:t>. </a:t>
            </a:r>
          </a:p>
          <a:p>
            <a:pPr marL="0" indent="0" algn="just">
              <a:lnSpc>
                <a:spcPct val="100000"/>
              </a:lnSpc>
              <a:buNone/>
            </a:pPr>
            <a:r>
              <a:rPr lang="sr-Latn-ME" sz="1900" b="1" dirty="0">
                <a:effectLst/>
                <a:latin typeface="Lucida Bright" panose="02040602050505020304" pitchFamily="18" charset="0"/>
              </a:rPr>
              <a:t>Budući da je u oba slučaja riječ o subjektima privatnog prava, Sud pravde je mogao i da zanemari njihovu vezu sa državom, vezujući konkretna ograničenja samo za njihove neposredne kreatore, koji su formalno subjekti privatnog prava. No, </a:t>
            </a:r>
            <a:r>
              <a:rPr lang="sr-Latn-ME" sz="1900" b="1" dirty="0">
                <a:solidFill>
                  <a:srgbClr val="FF5050"/>
                </a:solidFill>
                <a:effectLst/>
                <a:latin typeface="Lucida Bright" panose="02040602050505020304" pitchFamily="18" charset="0"/>
              </a:rPr>
              <a:t>Sud pravde se opredijelio za širenje koncepta emanacije države na privredna društva bez posebnih javnih ovlašćenja</a:t>
            </a:r>
            <a:r>
              <a:rPr lang="sr-Latn-ME" sz="1900" b="1" dirty="0">
                <a:effectLst/>
                <a:latin typeface="Lucida Bright" panose="02040602050505020304" pitchFamily="18" charset="0"/>
              </a:rPr>
              <a:t>.     </a:t>
            </a:r>
            <a:r>
              <a:rPr lang="sr-Latn-ME" sz="1900" b="1" dirty="0">
                <a:solidFill>
                  <a:srgbClr val="FF6600"/>
                </a:solidFill>
                <a:effectLst/>
                <a:latin typeface="Lucida Bright" panose="02040602050505020304" pitchFamily="18" charset="0"/>
              </a:rPr>
              <a:t> </a:t>
            </a:r>
            <a:r>
              <a:rPr lang="sr-Latn-ME" sz="1900" b="1" dirty="0">
                <a:solidFill>
                  <a:srgbClr val="FFCC66"/>
                </a:solidFill>
                <a:effectLst/>
                <a:latin typeface="Lucida Bright" panose="02040602050505020304" pitchFamily="18" charset="0"/>
              </a:rPr>
              <a:t>(ispravno ili ne?)</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538" y="116632"/>
            <a:ext cx="1961361" cy="792088"/>
          </a:xfrm>
          <a:prstGeom prst="rect">
            <a:avLst/>
          </a:prstGeom>
        </p:spPr>
      </p:pic>
    </p:spTree>
    <p:extLst>
      <p:ext uri="{BB962C8B-B14F-4D97-AF65-F5344CB8AC3E}">
        <p14:creationId xmlns:p14="http://schemas.microsoft.com/office/powerpoint/2010/main" val="25391265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2900" dirty="0">
                <a:latin typeface="Lucida Fax" panose="02060602050505020204" pitchFamily="18" charset="0"/>
              </a:rPr>
              <a:t>Neposredno dejstvo Prava EU (</a:t>
            </a:r>
            <a:r>
              <a:rPr lang="sr-Latn-ME" sz="2900" b="0" dirty="0">
                <a:latin typeface="Lucida Fax" panose="02060602050505020204" pitchFamily="18" charset="0"/>
              </a:rPr>
              <a:t>u KontekstU osnovih sloboda unutrašnjeg tržišta</a:t>
            </a:r>
            <a:r>
              <a:rPr lang="sr-Latn-ME" sz="2900" dirty="0">
                <a:latin typeface="Lucida Fax" panose="02060602050505020204" pitchFamily="18" charset="0"/>
              </a:rPr>
              <a:t>): </a:t>
            </a:r>
            <a:r>
              <a:rPr lang="sr-Latn-ME" sz="2900" i="1" dirty="0">
                <a:solidFill>
                  <a:srgbClr val="FF5050"/>
                </a:solidFill>
                <a:effectLst/>
                <a:latin typeface="Lucida Fax" panose="02060602050505020204" pitchFamily="18" charset="0"/>
              </a:rPr>
              <a:t>Van Gend </a:t>
            </a:r>
            <a:r>
              <a:rPr lang="sr-Latn-ME" sz="2400" i="1" cap="none" dirty="0">
                <a:solidFill>
                  <a:srgbClr val="FF5050"/>
                </a:solidFill>
                <a:effectLst/>
                <a:latin typeface="Lucida Fax" panose="02060602050505020204" pitchFamily="18" charset="0"/>
              </a:rPr>
              <a:t>en</a:t>
            </a:r>
            <a:r>
              <a:rPr lang="sr-Latn-ME" sz="2900" i="1" dirty="0">
                <a:solidFill>
                  <a:srgbClr val="FF5050"/>
                </a:solidFill>
                <a:effectLst/>
                <a:latin typeface="Lucida Fax" panose="02060602050505020204" pitchFamily="18" charset="0"/>
              </a:rPr>
              <a:t> LOOS </a:t>
            </a:r>
            <a:endParaRPr lang="en-US" sz="29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a:effectLst/>
                <a:latin typeface="Lucida Bright" panose="02040602050505020304" pitchFamily="18" charset="0"/>
              </a:rPr>
              <a:t>Sve do jednog od najznačajnijih slučajeva u istoriji Suda pravde (</a:t>
            </a:r>
            <a:r>
              <a:rPr lang="sr-Latn-ME" b="1" i="1" dirty="0">
                <a:effectLst/>
                <a:latin typeface="Lucida Bright" panose="02040602050505020304" pitchFamily="18" charset="0"/>
              </a:rPr>
              <a:t>Van Gend en Loos </a:t>
            </a:r>
            <a:r>
              <a:rPr lang="sr-Latn-ME" b="1" dirty="0">
                <a:effectLst/>
                <a:latin typeface="Lucida Bright" panose="02040602050505020304" pitchFamily="18" charset="0"/>
              </a:rPr>
              <a:t>26/62), vođene su žive rasprave o pravnoj prirodi EEZ i Rimskog ugovora koji ju je ustanovio: </a:t>
            </a:r>
            <a:r>
              <a:rPr lang="sr-Latn-ME" b="1" dirty="0">
                <a:solidFill>
                  <a:srgbClr val="FFC000"/>
                </a:solidFill>
                <a:effectLst/>
                <a:latin typeface="Lucida Bright" panose="02040602050505020304" pitchFamily="18" charset="0"/>
              </a:rPr>
              <a:t>1)</a:t>
            </a:r>
            <a:r>
              <a:rPr lang="sr-Latn-ME" b="1" dirty="0">
                <a:effectLst/>
                <a:latin typeface="Lucida Bright" panose="02040602050505020304" pitchFamily="18" charset="0"/>
              </a:rPr>
              <a:t> </a:t>
            </a:r>
            <a:r>
              <a:rPr lang="sr-Latn-ME" b="1" dirty="0">
                <a:solidFill>
                  <a:srgbClr val="FFFF99"/>
                </a:solidFill>
                <a:effectLst/>
                <a:latin typeface="Lucida Bright" panose="02040602050505020304" pitchFamily="18" charset="0"/>
              </a:rPr>
              <a:t>tipična međunarodna organizacija i standardan međunarodni ugovor       </a:t>
            </a:r>
            <a:r>
              <a:rPr lang="sr-Latn-ME" b="1" u="sng" dirty="0">
                <a:solidFill>
                  <a:srgbClr val="FFC000"/>
                </a:solidFill>
                <a:effectLst/>
                <a:latin typeface="Lucida Bright" panose="02040602050505020304" pitchFamily="18" charset="0"/>
              </a:rPr>
              <a:t>ili</a:t>
            </a:r>
            <a:r>
              <a:rPr lang="sr-Latn-ME" b="1" dirty="0">
                <a:solidFill>
                  <a:srgbClr val="FFFF99"/>
                </a:solidFill>
                <a:effectLst/>
                <a:latin typeface="Lucida Bright" panose="02040602050505020304" pitchFamily="18" charset="0"/>
              </a:rPr>
              <a:t>                 </a:t>
            </a:r>
          </a:p>
          <a:p>
            <a:pPr marL="0" indent="0" algn="just">
              <a:lnSpc>
                <a:spcPct val="100000"/>
              </a:lnSpc>
              <a:buNone/>
            </a:pPr>
            <a:r>
              <a:rPr lang="sr-Latn-ME" b="1" dirty="0">
                <a:solidFill>
                  <a:srgbClr val="FFFF99"/>
                </a:solidFill>
                <a:effectLst/>
                <a:latin typeface="Lucida Bright" panose="02040602050505020304" pitchFamily="18" charset="0"/>
              </a:rPr>
              <a:t>                     </a:t>
            </a:r>
            <a:r>
              <a:rPr lang="sr-Latn-ME" b="1" dirty="0">
                <a:solidFill>
                  <a:srgbClr val="FFC000"/>
                </a:solidFill>
                <a:effectLst/>
                <a:latin typeface="Lucida Bright" panose="02040602050505020304" pitchFamily="18" charset="0"/>
              </a:rPr>
              <a:t>2)</a:t>
            </a:r>
            <a:r>
              <a:rPr lang="sr-Latn-ME" b="1" dirty="0">
                <a:solidFill>
                  <a:srgbClr val="FFFF99"/>
                </a:solidFill>
                <a:effectLst/>
                <a:latin typeface="Lucida Bright" panose="02040602050505020304" pitchFamily="18" charset="0"/>
              </a:rPr>
              <a:t> </a:t>
            </a:r>
            <a:r>
              <a:rPr lang="sr-Latn-ME" b="1" i="1" dirty="0">
                <a:solidFill>
                  <a:srgbClr val="FFFF99"/>
                </a:solidFill>
                <a:effectLst/>
                <a:latin typeface="Lucida Bright" panose="02040602050505020304" pitchFamily="18" charset="0"/>
              </a:rPr>
              <a:t>sui generis </a:t>
            </a:r>
            <a:r>
              <a:rPr lang="sr-Latn-ME" b="1" dirty="0">
                <a:solidFill>
                  <a:srgbClr val="FFFF99"/>
                </a:solidFill>
                <a:effectLst/>
                <a:latin typeface="Lucida Bright" panose="02040602050505020304" pitchFamily="18" charset="0"/>
              </a:rPr>
              <a:t>institucionalna i pravna tvorevina?</a:t>
            </a:r>
          </a:p>
          <a:p>
            <a:pPr algn="just">
              <a:lnSpc>
                <a:spcPct val="100000"/>
              </a:lnSpc>
            </a:pPr>
            <a:r>
              <a:rPr lang="sr-Latn-ME" b="1" dirty="0">
                <a:solidFill>
                  <a:srgbClr val="FFFF99"/>
                </a:solidFill>
                <a:effectLst/>
                <a:latin typeface="Lucida Bright" panose="02040602050505020304" pitchFamily="18" charset="0"/>
              </a:rPr>
              <a:t>Meritum spora pred holandskim (carinskim) sudom: </a:t>
            </a:r>
            <a:r>
              <a:rPr lang="sr-Latn-ME" b="1" dirty="0">
                <a:effectLst/>
                <a:latin typeface="Lucida Bright" panose="02040602050505020304" pitchFamily="18" charset="0"/>
              </a:rPr>
              <a:t>opravdanost povećanja carinske tarife u Holandiji, odnosno stope za hemikalije uvezene od strane kompanje V. G. en Loos iz Njemačke sa 3% (</a:t>
            </a:r>
            <a:r>
              <a:rPr lang="sr-Latn-ME" dirty="0">
                <a:effectLst/>
                <a:latin typeface="Lucida Bright" panose="02040602050505020304" pitchFamily="18" charset="0"/>
              </a:rPr>
              <a:t>koliko je iznosila na dan stupanja Rimskog ugovora na snagu</a:t>
            </a:r>
            <a:r>
              <a:rPr lang="sr-Latn-ME" b="1" dirty="0">
                <a:effectLst/>
                <a:latin typeface="Lucida Bright" panose="02040602050505020304" pitchFamily="18" charset="0"/>
              </a:rPr>
              <a:t>) na 8%. </a:t>
            </a:r>
          </a:p>
          <a:p>
            <a:pPr algn="just">
              <a:lnSpc>
                <a:spcPct val="100000"/>
              </a:lnSpc>
            </a:pPr>
            <a:r>
              <a:rPr lang="sr-Latn-ME" b="1" dirty="0">
                <a:effectLst/>
                <a:latin typeface="Lucida Bright" panose="02040602050505020304" pitchFamily="18" charset="0"/>
              </a:rPr>
              <a:t>Prethodna pitanja za Sud pravde/zahtjev za tumačenje prava EU:</a:t>
            </a:r>
          </a:p>
          <a:p>
            <a:pPr marL="342900" indent="-342900" algn="just">
              <a:lnSpc>
                <a:spcPct val="100000"/>
              </a:lnSpc>
              <a:buFont typeface="+mj-lt"/>
              <a:buAutoNum type="arabicPeriod"/>
            </a:pPr>
            <a:r>
              <a:rPr lang="sr-Latn-ME" dirty="0">
                <a:solidFill>
                  <a:srgbClr val="FF5050"/>
                </a:solidFill>
                <a:effectLst/>
                <a:latin typeface="Lucida Fax" panose="02060602050505020204" pitchFamily="18" charset="0"/>
              </a:rPr>
              <a:t>Da li i pravna i fizička lica iz država članica stiču iz osnivačkih ugovora posebna prava u odnosu na državu članicu, koja bi nacionalni sudovi država članica bili dužni da štite? </a:t>
            </a:r>
          </a:p>
          <a:p>
            <a:pPr marL="342900" indent="-342900" algn="just">
              <a:lnSpc>
                <a:spcPct val="100000"/>
              </a:lnSpc>
              <a:buFont typeface="+mj-lt"/>
              <a:buAutoNum type="arabicPeriod"/>
            </a:pPr>
            <a:r>
              <a:rPr lang="sr-Latn-ME" dirty="0">
                <a:solidFill>
                  <a:srgbClr val="FFFF99"/>
                </a:solidFill>
                <a:effectLst/>
                <a:latin typeface="Lucida Fax" panose="02060602050505020204" pitchFamily="18" charset="0"/>
              </a:rPr>
              <a:t>Ako je odgovor na prvo pitanje potvrdan, da li izvršeno povećanje carinske tarife/stope za predmetnu robu predstavlja kršenje obaveze iz člana 12. Rimskog ugovora koji se odnosi na zabranu carinskih </a:t>
            </a:r>
            <a:r>
              <a:rPr lang="en-GB" dirty="0" err="1">
                <a:solidFill>
                  <a:srgbClr val="FFFF99"/>
                </a:solidFill>
                <a:effectLst/>
                <a:latin typeface="Lucida Fax" panose="02060602050505020204" pitchFamily="18" charset="0"/>
              </a:rPr>
              <a:t>i</a:t>
            </a:r>
            <a:r>
              <a:rPr lang="en-GB" dirty="0">
                <a:solidFill>
                  <a:srgbClr val="FFFF99"/>
                </a:solidFill>
                <a:effectLst/>
                <a:latin typeface="Lucida Fax" panose="02060602050505020204" pitchFamily="18" charset="0"/>
              </a:rPr>
              <a:t> </a:t>
            </a:r>
            <a:r>
              <a:rPr lang="en-GB" dirty="0" err="1">
                <a:solidFill>
                  <a:srgbClr val="FFFF99"/>
                </a:solidFill>
                <a:effectLst/>
                <a:latin typeface="Lucida Fax" panose="02060602050505020204" pitchFamily="18" charset="0"/>
              </a:rPr>
              <a:t>sa</a:t>
            </a:r>
            <a:r>
              <a:rPr lang="en-GB" dirty="0">
                <a:solidFill>
                  <a:srgbClr val="FFFF99"/>
                </a:solidFill>
                <a:effectLst/>
                <a:latin typeface="Lucida Fax" panose="02060602050505020204" pitchFamily="18" charset="0"/>
              </a:rPr>
              <a:t> </a:t>
            </a:r>
            <a:r>
              <a:rPr lang="en-GB" dirty="0" err="1">
                <a:solidFill>
                  <a:srgbClr val="FFFF99"/>
                </a:solidFill>
                <a:effectLst/>
                <a:latin typeface="Lucida Fax" panose="02060602050505020204" pitchFamily="18" charset="0"/>
              </a:rPr>
              <a:t>njima</a:t>
            </a:r>
            <a:r>
              <a:rPr lang="en-GB" dirty="0">
                <a:solidFill>
                  <a:srgbClr val="FFFF99"/>
                </a:solidFill>
                <a:effectLst/>
                <a:latin typeface="Lucida Fax" panose="02060602050505020204" pitchFamily="18" charset="0"/>
              </a:rPr>
              <a:t> </a:t>
            </a:r>
            <a:r>
              <a:rPr lang="sr-Latn-ME" dirty="0">
                <a:solidFill>
                  <a:srgbClr val="FFFF99"/>
                </a:solidFill>
                <a:effectLst/>
                <a:latin typeface="Lucida Fax" panose="02060602050505020204" pitchFamily="18" charset="0"/>
              </a:rPr>
              <a:t>izjednačenih ograničenja na unutrašnjem tržištu (sada člana 30 UFEU), tj. da li predstavlja kršenje ove zabrane?</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821050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1196752"/>
            <a:ext cx="12745416" cy="725554"/>
          </a:xfrm>
        </p:spPr>
        <p:txBody>
          <a:bodyPr>
            <a:noAutofit/>
          </a:bodyPr>
          <a:lstStyle/>
          <a:p>
            <a:r>
              <a:rPr lang="sr-Latn-ME" sz="2700" spc="-150" dirty="0">
                <a:latin typeface="Lucida Fax" panose="02060602050505020204" pitchFamily="18" charset="0"/>
              </a:rPr>
              <a:t>(horizontalno?) neposredno dejstvo slobode kretanja robe</a:t>
            </a:r>
            <a:r>
              <a:rPr lang="sr-Latn-ME" sz="3500" spc="-150" dirty="0">
                <a:latin typeface="Lucida Fax" panose="02060602050505020204" pitchFamily="18" charset="0"/>
              </a:rPr>
              <a:t/>
            </a:r>
            <a:br>
              <a:rPr lang="sr-Latn-ME" sz="3500" spc="-150" dirty="0">
                <a:latin typeface="Lucida Fax" panose="02060602050505020204" pitchFamily="18" charset="0"/>
              </a:rPr>
            </a:br>
            <a:r>
              <a:rPr lang="sr-Latn-ME" sz="2600" spc="-150" dirty="0">
                <a:latin typeface="Lucida Fax" panose="02060602050505020204" pitchFamily="18" charset="0"/>
              </a:rPr>
              <a:t>- Slučaj Fra.BO </a:t>
            </a:r>
            <a:r>
              <a:rPr lang="sr-Latn-ME" sz="2600" dirty="0">
                <a:latin typeface="Lucida Fax" panose="02060602050505020204" pitchFamily="18" charset="0"/>
              </a:rPr>
              <a:t>- </a:t>
            </a:r>
            <a:r>
              <a:rPr lang="sr-Latn-ME" sz="2400" dirty="0">
                <a:effectLst/>
                <a:latin typeface="Lucida Bright" panose="02040602050505020304" pitchFamily="18" charset="0"/>
              </a:rPr>
              <a:t/>
            </a:r>
            <a:br>
              <a:rPr lang="sr-Latn-ME" sz="2400" dirty="0">
                <a:effectLst/>
                <a:latin typeface="Lucida Bright" panose="02040602050505020304" pitchFamily="18" charset="0"/>
              </a:rPr>
            </a:br>
            <a:endParaRPr lang="en-US" sz="24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1922306"/>
            <a:ext cx="12025336" cy="5072795"/>
          </a:xfrm>
        </p:spPr>
        <p:txBody>
          <a:bodyPr>
            <a:noAutofit/>
          </a:bodyPr>
          <a:lstStyle/>
          <a:p>
            <a:pPr marL="0" indent="0" algn="just">
              <a:lnSpc>
                <a:spcPct val="100000"/>
              </a:lnSpc>
              <a:buNone/>
            </a:pPr>
            <a:r>
              <a:rPr lang="sr-Latn-ME" sz="2100" b="1" dirty="0">
                <a:solidFill>
                  <a:srgbClr val="FFFF99"/>
                </a:solidFill>
                <a:effectLst/>
                <a:latin typeface="Lucida Fax" panose="02060602050505020204" pitchFamily="18" charset="0"/>
              </a:rPr>
              <a:t>FRA.BO C-171/11 </a:t>
            </a:r>
            <a:r>
              <a:rPr lang="sr-Latn-ME" b="1" dirty="0">
                <a:effectLst/>
                <a:latin typeface="Lucida Fax" panose="02060602050505020204" pitchFamily="18" charset="0"/>
              </a:rPr>
              <a:t>(horizontalno neposredno dejstvo člana 34. UFEU?)</a:t>
            </a:r>
          </a:p>
          <a:p>
            <a:pPr marL="0" indent="0" algn="just">
              <a:lnSpc>
                <a:spcPct val="100000"/>
              </a:lnSpc>
              <a:buNone/>
            </a:pPr>
            <a:r>
              <a:rPr lang="sr-Latn-ME" sz="1900" b="1" u="sng" dirty="0">
                <a:effectLst/>
                <a:latin typeface="Lucida Fax" panose="02060602050505020204" pitchFamily="18" charset="0"/>
              </a:rPr>
              <a:t>Meritum spora</a:t>
            </a:r>
            <a:r>
              <a:rPr lang="sr-Latn-ME" sz="1900" b="1" dirty="0">
                <a:effectLst/>
                <a:latin typeface="Lucida Fax" panose="02060602050505020204" pitchFamily="18" charset="0"/>
              </a:rPr>
              <a:t>: </a:t>
            </a:r>
          </a:p>
          <a:p>
            <a:pPr algn="just">
              <a:lnSpc>
                <a:spcPct val="100000"/>
              </a:lnSpc>
            </a:pPr>
            <a:r>
              <a:rPr lang="sr-Latn-ME" sz="1900" b="1" dirty="0">
                <a:solidFill>
                  <a:srgbClr val="FFFF99"/>
                </a:solidFill>
                <a:effectLst/>
                <a:latin typeface="Lucida Fax" panose="02060602050505020204" pitchFamily="18" charset="0"/>
              </a:rPr>
              <a:t>Italijanska kompanija Fra.bo </a:t>
            </a:r>
            <a:r>
              <a:rPr lang="sr-Latn-ME" sz="1900" b="1" dirty="0">
                <a:effectLst/>
                <a:latin typeface="Lucida Fax" panose="02060602050505020204" pitchFamily="18" charset="0"/>
              </a:rPr>
              <a:t>je pred njemačkim sudovima zahtijevala da bude obeštećena zbog uskraćivanja certifikata o tehničkoj ispravnosti njenih proizvoda (bakarnih spojnica) od strane </a:t>
            </a:r>
            <a:r>
              <a:rPr lang="sr-Latn-ME" sz="1900" b="1" dirty="0">
                <a:solidFill>
                  <a:srgbClr val="FFFF99"/>
                </a:solidFill>
                <a:effectLst/>
                <a:latin typeface="Lucida Fax" panose="02060602050505020204" pitchFamily="18" charset="0"/>
              </a:rPr>
              <a:t>njemačkog</a:t>
            </a:r>
            <a:r>
              <a:rPr lang="sr-Latn-ME" sz="1900" b="1" dirty="0">
                <a:effectLst/>
                <a:latin typeface="Lucida Fax" panose="02060602050505020204" pitchFamily="18" charset="0"/>
              </a:rPr>
              <a:t> </a:t>
            </a:r>
            <a:r>
              <a:rPr lang="sr-Latn-ME" sz="1900" b="1" dirty="0">
                <a:solidFill>
                  <a:srgbClr val="FFFF99"/>
                </a:solidFill>
                <a:effectLst/>
                <a:latin typeface="Lucida Fax" panose="02060602050505020204" pitchFamily="18" charset="0"/>
              </a:rPr>
              <a:t>privatnog neprofitnog društva DVGW, </a:t>
            </a:r>
            <a:r>
              <a:rPr lang="sr-Latn-ME" sz="1900" b="1" dirty="0">
                <a:effectLst/>
                <a:latin typeface="Lucida Fax" panose="02060602050505020204" pitchFamily="18" charset="0"/>
              </a:rPr>
              <a:t>suprotno članu 34. UFEU, budući da je time suštinski spriječen da uđe na njemačko tržište.</a:t>
            </a:r>
          </a:p>
          <a:p>
            <a:pPr algn="just">
              <a:lnSpc>
                <a:spcPct val="100000"/>
              </a:lnSpc>
            </a:pPr>
            <a:r>
              <a:rPr lang="sr-Latn-ME" sz="1900" b="1" dirty="0">
                <a:effectLst/>
                <a:latin typeface="Lucida Fax" panose="02060602050505020204" pitchFamily="18" charset="0"/>
              </a:rPr>
              <a:t>Razlog odbijanja zahtjeva za (ponovnim) izdavanjem certifikata je bio neprihvatanje nalaza italijanske laboratorije, a zbog toga što sa njom </a:t>
            </a:r>
            <a:r>
              <a:rPr lang="sr-Latn-ME" sz="1900" b="1" dirty="0">
                <a:solidFill>
                  <a:srgbClr val="FFFF99"/>
                </a:solidFill>
                <a:effectLst/>
                <a:latin typeface="Lucida Fax" panose="02060602050505020204" pitchFamily="18" charset="0"/>
              </a:rPr>
              <a:t>DVGW</a:t>
            </a:r>
            <a:r>
              <a:rPr lang="sr-Latn-ME" sz="1900" b="1" dirty="0">
                <a:effectLst/>
                <a:latin typeface="Lucida Fax" panose="02060602050505020204" pitchFamily="18" charset="0"/>
              </a:rPr>
              <a:t> nema saradnju, za razliku od nekih drugih (širom EU).</a:t>
            </a:r>
          </a:p>
          <a:p>
            <a:pPr algn="just">
              <a:lnSpc>
                <a:spcPct val="100000"/>
              </a:lnSpc>
            </a:pPr>
            <a:r>
              <a:rPr lang="sr-Latn-ME" sz="1900" b="1" dirty="0">
                <a:effectLst/>
                <a:latin typeface="Lucida Fax" panose="02060602050505020204" pitchFamily="18" charset="0"/>
              </a:rPr>
              <a:t>U pogledu certifikata koje izdaje </a:t>
            </a:r>
            <a:r>
              <a:rPr lang="sr-Latn-ME" sz="1900" b="1" dirty="0">
                <a:solidFill>
                  <a:srgbClr val="FFFF99"/>
                </a:solidFill>
                <a:effectLst/>
                <a:latin typeface="Lucida Fax" panose="02060602050505020204" pitchFamily="18" charset="0"/>
              </a:rPr>
              <a:t>DVGW</a:t>
            </a:r>
            <a:r>
              <a:rPr lang="sr-Latn-ME" sz="1900" b="1" dirty="0">
                <a:effectLst/>
                <a:latin typeface="Lucida Fax" panose="02060602050505020204" pitchFamily="18" charset="0"/>
              </a:rPr>
              <a:t>, njemačkim zakonima je bilo propisano da predstavljaju dovoljan (ne i neophodan) dokaz o tehničkoj ispravnosti. </a:t>
            </a:r>
          </a:p>
          <a:p>
            <a:pPr algn="just">
              <a:lnSpc>
                <a:spcPct val="100000"/>
              </a:lnSpc>
            </a:pPr>
            <a:r>
              <a:rPr lang="sr-Latn-ME" sz="1900" b="1" dirty="0">
                <a:effectLst/>
                <a:latin typeface="Lucida Fax" panose="02060602050505020204" pitchFamily="18" charset="0"/>
              </a:rPr>
              <a:t>Tužilac, kompanija </a:t>
            </a:r>
            <a:r>
              <a:rPr lang="sr-Latn-ME" sz="1900" b="1" i="1" dirty="0">
                <a:effectLst/>
                <a:latin typeface="Lucida Fax" panose="02060602050505020204" pitchFamily="18" charset="0"/>
              </a:rPr>
              <a:t>Fra.bo</a:t>
            </a:r>
            <a:r>
              <a:rPr lang="sr-Latn-ME" sz="1900" b="1" dirty="0">
                <a:effectLst/>
                <a:latin typeface="Lucida Fax" panose="02060602050505020204" pitchFamily="18" charset="0"/>
              </a:rPr>
              <a:t> je smatrao da je uvođenjem zakonske pretpostavke o tehničkoj ispravnosti proizvoda sa certifikatom DVGW stvorena neka vrsta simbioze države i DVGW kao neprofitnog udruženja, što ga obavezuje na primjenu i poštovanje člana 34. UFEU</a:t>
            </a:r>
          </a:p>
          <a:p>
            <a:pPr algn="just">
              <a:lnSpc>
                <a:spcPct val="100000"/>
              </a:lnSpc>
            </a:pPr>
            <a:endParaRPr lang="sr-Latn-ME" sz="1900" b="1" dirty="0">
              <a:effectLst/>
              <a:latin typeface="Lucida Fax" panose="02060602050505020204" pitchFamily="18" charset="0"/>
            </a:endParaRPr>
          </a:p>
          <a:p>
            <a:pPr algn="just">
              <a:lnSpc>
                <a:spcPct val="100000"/>
              </a:lnSpc>
            </a:pPr>
            <a:endParaRPr lang="sr-Latn-ME" sz="1900" b="1" dirty="0">
              <a:effectLst/>
              <a:latin typeface="Lucida Fax" panose="02060602050505020204" pitchFamily="18" charset="0"/>
            </a:endParaRPr>
          </a:p>
          <a:p>
            <a:pPr marL="0" indent="0" algn="just">
              <a:lnSpc>
                <a:spcPct val="100000"/>
              </a:lnSpc>
              <a:buNone/>
            </a:pPr>
            <a:endParaRPr lang="sr-Latn-ME" sz="1900" b="1" dirty="0">
              <a:solidFill>
                <a:srgbClr val="FFFF99"/>
              </a:solidFill>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332" y="116632"/>
            <a:ext cx="1961361" cy="792088"/>
          </a:xfrm>
          <a:prstGeom prst="rect">
            <a:avLst/>
          </a:prstGeom>
        </p:spPr>
      </p:pic>
    </p:spTree>
    <p:extLst>
      <p:ext uri="{BB962C8B-B14F-4D97-AF65-F5344CB8AC3E}">
        <p14:creationId xmlns:p14="http://schemas.microsoft.com/office/powerpoint/2010/main" val="1794753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1196752"/>
            <a:ext cx="12745416" cy="725554"/>
          </a:xfrm>
        </p:spPr>
        <p:txBody>
          <a:bodyPr>
            <a:noAutofit/>
          </a:bodyPr>
          <a:lstStyle/>
          <a:p>
            <a:r>
              <a:rPr lang="sr-Latn-ME" sz="2700" spc="-150" dirty="0">
                <a:latin typeface="Lucida Fax" panose="02060602050505020204" pitchFamily="18" charset="0"/>
              </a:rPr>
              <a:t>(horizontalno?) neposredno dejstvo slobode kretanja robe</a:t>
            </a:r>
            <a:r>
              <a:rPr lang="sr-Latn-ME" sz="3500" spc="-150" dirty="0">
                <a:latin typeface="Lucida Fax" panose="02060602050505020204" pitchFamily="18" charset="0"/>
              </a:rPr>
              <a:t/>
            </a:r>
            <a:br>
              <a:rPr lang="sr-Latn-ME" sz="3500" spc="-150" dirty="0">
                <a:latin typeface="Lucida Fax" panose="02060602050505020204" pitchFamily="18" charset="0"/>
              </a:rPr>
            </a:br>
            <a:r>
              <a:rPr lang="sr-Latn-ME" sz="2600" spc="-150" dirty="0">
                <a:latin typeface="Lucida Fax" panose="02060602050505020204" pitchFamily="18" charset="0"/>
              </a:rPr>
              <a:t>- Slučaj Fra.BO </a:t>
            </a:r>
            <a:r>
              <a:rPr lang="sr-Latn-ME" sz="2600" dirty="0">
                <a:latin typeface="Lucida Fax" panose="02060602050505020204" pitchFamily="18" charset="0"/>
              </a:rPr>
              <a:t>- </a:t>
            </a:r>
            <a:r>
              <a:rPr lang="sr-Latn-ME" sz="2400" dirty="0">
                <a:effectLst/>
                <a:latin typeface="Lucida Bright" panose="02040602050505020304" pitchFamily="18" charset="0"/>
              </a:rPr>
              <a:t/>
            </a:r>
            <a:br>
              <a:rPr lang="sr-Latn-ME" sz="2400" dirty="0">
                <a:effectLst/>
                <a:latin typeface="Lucida Bright" panose="02040602050505020304" pitchFamily="18" charset="0"/>
              </a:rPr>
            </a:br>
            <a:endParaRPr lang="en-US" sz="24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83332" y="1922306"/>
            <a:ext cx="12025336" cy="5072795"/>
          </a:xfrm>
        </p:spPr>
        <p:txBody>
          <a:bodyPr>
            <a:noAutofit/>
          </a:bodyPr>
          <a:lstStyle/>
          <a:p>
            <a:pPr marL="0" indent="0" algn="just">
              <a:lnSpc>
                <a:spcPct val="100000"/>
              </a:lnSpc>
              <a:buNone/>
            </a:pPr>
            <a:r>
              <a:rPr lang="sr-Latn-ME" sz="2100" b="1" dirty="0">
                <a:solidFill>
                  <a:srgbClr val="FFFF99"/>
                </a:solidFill>
                <a:effectLst/>
                <a:latin typeface="Lucida Fax" panose="02060602050505020204" pitchFamily="18" charset="0"/>
              </a:rPr>
              <a:t>FRA.BO C-171/11 </a:t>
            </a:r>
            <a:r>
              <a:rPr lang="sr-Latn-ME" b="1" dirty="0">
                <a:effectLst/>
                <a:latin typeface="Lucida Fax" panose="02060602050505020204" pitchFamily="18" charset="0"/>
              </a:rPr>
              <a:t>(horizontalno neposredno dejstvo člana 34. UFEU?)</a:t>
            </a:r>
          </a:p>
          <a:p>
            <a:pPr marL="0" indent="0" algn="just">
              <a:lnSpc>
                <a:spcPct val="100000"/>
              </a:lnSpc>
              <a:buNone/>
            </a:pPr>
            <a:r>
              <a:rPr lang="sr-Latn-ME" sz="1900" b="1" dirty="0">
                <a:effectLst/>
                <a:latin typeface="Lucida Fax" panose="02060602050505020204" pitchFamily="18" charset="0"/>
              </a:rPr>
              <a:t>U presudi, Sud pravde zauzima stav da je DVGW svojim aktivnostima, a upravo u sadejstvu za zakonskim </a:t>
            </a:r>
            <a:r>
              <a:rPr lang="sr-Latn-ME" sz="1900" b="1">
                <a:effectLst/>
                <a:latin typeface="Lucida Fax" panose="02060602050505020204" pitchFamily="18" charset="0"/>
              </a:rPr>
              <a:t>propisima države Njemčake formirao </a:t>
            </a:r>
            <a:r>
              <a:rPr lang="sr-Latn-ME" sz="1900" b="1" dirty="0">
                <a:effectLst/>
                <a:latin typeface="Lucida Fax" panose="02060602050505020204" pitchFamily="18" charset="0"/>
              </a:rPr>
              <a:t>prepreku slobodnom kretanju robe. </a:t>
            </a:r>
          </a:p>
          <a:p>
            <a:pPr marL="0" indent="0" algn="just">
              <a:lnSpc>
                <a:spcPct val="100000"/>
              </a:lnSpc>
              <a:buNone/>
            </a:pPr>
            <a:r>
              <a:rPr lang="sr-Latn-ME" sz="1900" b="1" u="sng" dirty="0">
                <a:effectLst/>
                <a:latin typeface="Lucida Fax" panose="02060602050505020204" pitchFamily="18" charset="0"/>
              </a:rPr>
              <a:t>Međutim, u pogledu odnosa države i DVGW-a, Sud pravde nije bio toliko eksplicitan</a:t>
            </a:r>
            <a:r>
              <a:rPr lang="sr-Latn-ME" sz="1900" b="1" dirty="0">
                <a:effectLst/>
                <a:latin typeface="Lucida Fax" panose="02060602050505020204" pitchFamily="18" charset="0"/>
              </a:rPr>
              <a:t>. Na jednoj strani, ističe da:</a:t>
            </a:r>
          </a:p>
          <a:p>
            <a:pPr algn="just">
              <a:lnSpc>
                <a:spcPct val="100000"/>
              </a:lnSpc>
            </a:pPr>
            <a:r>
              <a:rPr lang="sr-Latn-ME" sz="1900" b="1" dirty="0">
                <a:solidFill>
                  <a:srgbClr val="FFFF99"/>
                </a:solidFill>
                <a:effectLst/>
                <a:latin typeface="Lucida Fax" panose="02060602050505020204" pitchFamily="18" charset="0"/>
              </a:rPr>
              <a:t>DVGW predstavlja neprofitno privatno društvo čije aktivnosti nijesu finansirane od strane Njemačke;</a:t>
            </a:r>
          </a:p>
          <a:p>
            <a:pPr algn="just">
              <a:lnSpc>
                <a:spcPct val="100000"/>
              </a:lnSpc>
            </a:pPr>
            <a:r>
              <a:rPr lang="sr-Latn-ME" sz="1900" b="1" dirty="0">
                <a:solidFill>
                  <a:srgbClr val="FFFF99"/>
                </a:solidFill>
                <a:effectLst/>
                <a:latin typeface="Lucida Fax" panose="02060602050505020204" pitchFamily="18" charset="0"/>
              </a:rPr>
              <a:t>Država članica (i.e. Njemačka)  nema presudan uticaj na poslove standardizacije DVGW. </a:t>
            </a:r>
          </a:p>
          <a:p>
            <a:pPr marL="0" indent="0" algn="just">
              <a:lnSpc>
                <a:spcPct val="100000"/>
              </a:lnSpc>
              <a:buNone/>
            </a:pPr>
            <a:r>
              <a:rPr lang="sr-Latn-ME" sz="1900" b="1" dirty="0">
                <a:effectLst/>
                <a:latin typeface="Lucida Fax" panose="02060602050505020204" pitchFamily="18" charset="0"/>
              </a:rPr>
              <a:t>Na drugoj strani, Sud pravde primjećuje da su </a:t>
            </a:r>
            <a:r>
              <a:rPr lang="sr-Latn-ME" sz="1900" b="1" dirty="0">
                <a:solidFill>
                  <a:srgbClr val="FFFF99"/>
                </a:solidFill>
                <a:effectLst/>
                <a:latin typeface="Lucida Fax" panose="02060602050505020204" pitchFamily="18" charset="0"/>
              </a:rPr>
              <a:t>certifikati o tehničkoj ispravnosti koje izdaje DVGW prepoznati u njemačkom zakonu kroz pretpostavku o ispravnosti takvih proizvoda</a:t>
            </a:r>
            <a:r>
              <a:rPr lang="sr-Latn-ME" sz="1900" b="1" dirty="0">
                <a:effectLst/>
                <a:latin typeface="Lucida Fax" panose="02060602050505020204" pitchFamily="18" charset="0"/>
              </a:rPr>
              <a:t>, izbjegavajući da se nedvosmisleno izrazi o privatno-pravnoj prirodi DVGW, u smislu eventualnog podvođenja pod pojam emanacija države. </a:t>
            </a:r>
          </a:p>
          <a:p>
            <a:pPr marL="0" indent="0" algn="just">
              <a:lnSpc>
                <a:spcPct val="100000"/>
              </a:lnSpc>
              <a:buNone/>
            </a:pPr>
            <a:r>
              <a:rPr lang="sr-Latn-ME" sz="1900" b="1" dirty="0">
                <a:effectLst/>
                <a:latin typeface="Lucida Fax" panose="02060602050505020204" pitchFamily="18" charset="0"/>
              </a:rPr>
              <a:t>Stoga, kao </a:t>
            </a:r>
            <a:r>
              <a:rPr lang="sr-Latn-ME" sz="1900" b="1" dirty="0">
                <a:latin typeface="Lucida Fax" panose="02060602050505020204" pitchFamily="18" charset="0"/>
              </a:rPr>
              <a:t>i mnogo puta ranije, </a:t>
            </a:r>
            <a:r>
              <a:rPr lang="sr-Latn-ME" sz="1900" b="1" dirty="0">
                <a:solidFill>
                  <a:srgbClr val="FF5050"/>
                </a:solidFill>
                <a:latin typeface="Lucida Fax" panose="02060602050505020204" pitchFamily="18" charset="0"/>
              </a:rPr>
              <a:t>Sud pravde se u slučaju </a:t>
            </a:r>
            <a:r>
              <a:rPr lang="sr-Latn-ME" sz="1900" b="1" i="1" dirty="0">
                <a:solidFill>
                  <a:srgbClr val="FF5050"/>
                </a:solidFill>
                <a:latin typeface="Lucida Fax" panose="02060602050505020204" pitchFamily="18" charset="0"/>
              </a:rPr>
              <a:t>Fra.bo, ipak,</a:t>
            </a:r>
            <a:r>
              <a:rPr lang="sr-Latn-ME" sz="1900" b="1" dirty="0">
                <a:solidFill>
                  <a:srgbClr val="FF5050"/>
                </a:solidFill>
                <a:latin typeface="Lucida Fax" panose="02060602050505020204" pitchFamily="18" charset="0"/>
              </a:rPr>
              <a:t> zadržao na primjeni vertikalnog neposrednog dejstva odredbi UFEU o slobodi kretanja </a:t>
            </a:r>
            <a:endParaRPr lang="sr-Latn-ME" sz="1900" b="1" dirty="0">
              <a:solidFill>
                <a:srgbClr val="FF5050"/>
              </a:solidFill>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332" y="116632"/>
            <a:ext cx="1961361" cy="792088"/>
          </a:xfrm>
          <a:prstGeom prst="rect">
            <a:avLst/>
          </a:prstGeom>
        </p:spPr>
      </p:pic>
    </p:spTree>
    <p:extLst>
      <p:ext uri="{BB962C8B-B14F-4D97-AF65-F5344CB8AC3E}">
        <p14:creationId xmlns:p14="http://schemas.microsoft.com/office/powerpoint/2010/main" val="41393969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2900" dirty="0">
                <a:latin typeface="Lucida Fax" panose="02060602050505020204" pitchFamily="18" charset="0"/>
              </a:rPr>
              <a:t>Neposredno dejstvo Prava EU (</a:t>
            </a:r>
            <a:r>
              <a:rPr lang="sr-Latn-ME" sz="2900" b="0" dirty="0">
                <a:latin typeface="Lucida Fax" panose="02060602050505020204" pitchFamily="18" charset="0"/>
              </a:rPr>
              <a:t>u KontekstU osnovih sloboda unutrašnjeg tržišta</a:t>
            </a:r>
            <a:r>
              <a:rPr lang="sr-Latn-ME" sz="2900" dirty="0">
                <a:latin typeface="Lucida Fax" panose="02060602050505020204" pitchFamily="18" charset="0"/>
              </a:rPr>
              <a:t>): </a:t>
            </a:r>
            <a:r>
              <a:rPr lang="sr-Latn-ME" sz="2900" i="1" dirty="0">
                <a:solidFill>
                  <a:srgbClr val="FF5050"/>
                </a:solidFill>
                <a:effectLst/>
                <a:latin typeface="Lucida Fax" panose="02060602050505020204" pitchFamily="18" charset="0"/>
              </a:rPr>
              <a:t>Van Gend </a:t>
            </a:r>
            <a:r>
              <a:rPr lang="sr-Latn-ME" sz="2400" i="1" cap="none" dirty="0">
                <a:solidFill>
                  <a:srgbClr val="FF5050"/>
                </a:solidFill>
                <a:effectLst/>
                <a:latin typeface="Lucida Fax" panose="02060602050505020204" pitchFamily="18" charset="0"/>
              </a:rPr>
              <a:t>en</a:t>
            </a:r>
            <a:r>
              <a:rPr lang="sr-Latn-ME" sz="2400" i="1" dirty="0">
                <a:solidFill>
                  <a:srgbClr val="FF5050"/>
                </a:solidFill>
                <a:effectLst/>
                <a:latin typeface="Lucida Fax" panose="02060602050505020204" pitchFamily="18" charset="0"/>
              </a:rPr>
              <a:t> </a:t>
            </a:r>
            <a:r>
              <a:rPr lang="sr-Latn-ME" sz="2900" i="1" dirty="0">
                <a:solidFill>
                  <a:srgbClr val="FF5050"/>
                </a:solidFill>
                <a:effectLst/>
                <a:latin typeface="Lucida Fax" panose="02060602050505020204" pitchFamily="18" charset="0"/>
              </a:rPr>
              <a:t>LOOS </a:t>
            </a:r>
            <a:endParaRPr lang="en-US" sz="29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Fax" panose="02060602050505020204" pitchFamily="18" charset="0"/>
              </a:rPr>
              <a:t>Sud pravde u slučaju </a:t>
            </a:r>
            <a:r>
              <a:rPr lang="sr-Latn-ME" sz="1900" b="1" u="sng" dirty="0">
                <a:effectLst/>
                <a:latin typeface="Lucida Fax" panose="02060602050505020204" pitchFamily="18" charset="0"/>
              </a:rPr>
              <a:t>Van Gend en Loos</a:t>
            </a:r>
            <a:r>
              <a:rPr lang="sr-Latn-ME" sz="1900" b="1" dirty="0">
                <a:effectLst/>
                <a:latin typeface="Lucida Fax" panose="02060602050505020204" pitchFamily="18" charset="0"/>
              </a:rPr>
              <a:t>, vodeći se </a:t>
            </a:r>
            <a:r>
              <a:rPr lang="sr-Latn-ME" sz="1900" b="1" dirty="0">
                <a:solidFill>
                  <a:srgbClr val="FF5050"/>
                </a:solidFill>
                <a:effectLst/>
                <a:latin typeface="Lucida Fax" panose="02060602050505020204" pitchFamily="18" charset="0"/>
              </a:rPr>
              <a:t>načelom efikasnosti u tumačenju prava EU - “</a:t>
            </a:r>
            <a:r>
              <a:rPr lang="sr-Latn-ME" sz="1900" b="1" i="1" dirty="0">
                <a:solidFill>
                  <a:srgbClr val="FF5050"/>
                </a:solidFill>
                <a:effectLst/>
                <a:latin typeface="Lucida Fax" panose="02060602050505020204" pitchFamily="18" charset="0"/>
              </a:rPr>
              <a:t>effet utile</a:t>
            </a:r>
            <a:r>
              <a:rPr lang="sr-Latn-ME" sz="1900" b="1" dirty="0">
                <a:solidFill>
                  <a:srgbClr val="FF5050"/>
                </a:solidFill>
                <a:effectLst/>
                <a:latin typeface="Lucida Fax" panose="02060602050505020204" pitchFamily="18" charset="0"/>
              </a:rPr>
              <a:t>“</a:t>
            </a:r>
            <a:r>
              <a:rPr lang="sr-Latn-ME" sz="1900" b="1" dirty="0">
                <a:solidFill>
                  <a:srgbClr val="FF9900"/>
                </a:solidFill>
                <a:effectLst/>
                <a:latin typeface="Lucida Fax" panose="02060602050505020204" pitchFamily="18" charset="0"/>
              </a:rPr>
              <a:t> (koje se bazira na premisi da pravne norme treba tumačiti na način koji će postići njihovo najpotpunije (i.e. namjeravno) dejstvo)</a:t>
            </a:r>
            <a:r>
              <a:rPr lang="sr-Latn-ME" sz="1900" b="1" dirty="0">
                <a:effectLst/>
                <a:latin typeface="Lucida Fax" panose="02060602050505020204" pitchFamily="18" charset="0"/>
              </a:rPr>
              <a:t> ističe:  </a:t>
            </a:r>
          </a:p>
          <a:p>
            <a:pPr algn="just">
              <a:lnSpc>
                <a:spcPct val="100000"/>
              </a:lnSpc>
            </a:pPr>
            <a:r>
              <a:rPr lang="sr-Latn-ME" sz="1900" dirty="0">
                <a:solidFill>
                  <a:srgbClr val="FF5050"/>
                </a:solidFill>
                <a:effectLst/>
                <a:latin typeface="Lucida Bright" panose="02040602050505020304" pitchFamily="18" charset="0"/>
              </a:rPr>
              <a:t>„</a:t>
            </a:r>
            <a:r>
              <a:rPr lang="sr-Latn-ME" sz="1900" dirty="0">
                <a:solidFill>
                  <a:srgbClr val="FF5050"/>
                </a:solidFill>
                <a:latin typeface="Lucida Fax" panose="02060602050505020204" pitchFamily="18" charset="0"/>
              </a:rPr>
              <a:t>Evropska ekonomska zajednica predstavlja </a:t>
            </a:r>
            <a:r>
              <a:rPr lang="sr-Latn-ME" sz="1900" b="1" u="sng" dirty="0">
                <a:solidFill>
                  <a:srgbClr val="FF5050"/>
                </a:solidFill>
                <a:latin typeface="Lucida Fax" panose="02060602050505020204" pitchFamily="18" charset="0"/>
              </a:rPr>
              <a:t>novi institucionalni i pravni poredak</a:t>
            </a:r>
            <a:r>
              <a:rPr lang="sr-Latn-ME" sz="1900" dirty="0">
                <a:solidFill>
                  <a:srgbClr val="FF5050"/>
                </a:solidFill>
                <a:latin typeface="Lucida Fax" panose="02060602050505020204" pitchFamily="18" charset="0"/>
              </a:rPr>
              <a:t>, u čiju korist su se države članice odrekle dijela svojih suverenih prava, iako u ograničenom dijelu, pri čemu su subjekti istog ne samo države članice, već i njihovi državljani</a:t>
            </a:r>
            <a:r>
              <a:rPr lang="sr-Latn-ME" sz="1900" i="1" dirty="0">
                <a:solidFill>
                  <a:srgbClr val="FF5050"/>
                </a:solidFill>
                <a:latin typeface="Lucida Fax" panose="02060602050505020204" pitchFamily="18" charset="0"/>
              </a:rPr>
              <a:t>.</a:t>
            </a:r>
            <a:r>
              <a:rPr lang="sr-Latn-ME" sz="1900" dirty="0">
                <a:solidFill>
                  <a:srgbClr val="FF5050"/>
                </a:solidFill>
                <a:latin typeface="Lucida Fax" panose="02060602050505020204" pitchFamily="18" charset="0"/>
              </a:rPr>
              <a:t>“</a:t>
            </a:r>
          </a:p>
          <a:p>
            <a:pPr algn="just">
              <a:lnSpc>
                <a:spcPct val="100000"/>
              </a:lnSpc>
            </a:pPr>
            <a:r>
              <a:rPr lang="sr-Latn-ME" sz="1900" b="1" dirty="0">
                <a:latin typeface="Lucida Bright" panose="02040602050505020304" pitchFamily="18" charset="0"/>
              </a:rPr>
              <a:t>Rimski ugovor je više od „običnog“ međunarodnog ugovora kojim se neposredno uređuju prava i obaveze država potpisnica,</a:t>
            </a:r>
            <a:r>
              <a:rPr lang="sr-Latn-ME" sz="1900" b="1" dirty="0">
                <a:solidFill>
                  <a:srgbClr val="FFFF99"/>
                </a:solidFill>
                <a:latin typeface="Lucida Bright" panose="02040602050505020304" pitchFamily="18" charset="0"/>
              </a:rPr>
              <a:t> </a:t>
            </a:r>
            <a:r>
              <a:rPr lang="sr-Latn-ME" sz="1900" b="1" dirty="0">
                <a:latin typeface="Lucida Bright" panose="02040602050505020304" pitchFamily="18" charset="0"/>
              </a:rPr>
              <a:t>jer se </a:t>
            </a:r>
            <a:r>
              <a:rPr lang="sr-Latn-ME" sz="1900" b="1" u="sng" dirty="0">
                <a:latin typeface="Lucida Bright" panose="02040602050505020304" pitchFamily="18" charset="0"/>
              </a:rPr>
              <a:t>komunitarnim pravom garantuju prava državljanima država članica</a:t>
            </a:r>
            <a:r>
              <a:rPr lang="sr-Latn-ME" sz="1900" b="1" dirty="0">
                <a:latin typeface="Lucida Bright" panose="02040602050505020304" pitchFamily="18" charset="0"/>
              </a:rPr>
              <a:t> na koja se mogu pozvati i čiju zaštitu mogu ostvariti neposredno pred nacionalnim sudovima,</a:t>
            </a:r>
            <a:r>
              <a:rPr lang="sr-Latn-ME" sz="1900" b="1" dirty="0">
                <a:solidFill>
                  <a:srgbClr val="FF5050"/>
                </a:solidFill>
                <a:latin typeface="Lucida Bright" panose="02040602050505020304" pitchFamily="18" charset="0"/>
              </a:rPr>
              <a:t> </a:t>
            </a:r>
            <a:r>
              <a:rPr lang="sr-Latn-ME" sz="1900" b="1" dirty="0">
                <a:solidFill>
                  <a:srgbClr val="FF5050"/>
                </a:solidFill>
                <a:latin typeface="Lucida Fax" panose="02060602050505020204" pitchFamily="18" charset="0"/>
              </a:rPr>
              <a:t>što znači da komunitarno pravo </a:t>
            </a:r>
            <a:r>
              <a:rPr lang="sr-Latn-ME" sz="1900" dirty="0">
                <a:solidFill>
                  <a:srgbClr val="FF5050"/>
                </a:solidFill>
                <a:latin typeface="Lucida Fax" panose="02060602050505020204" pitchFamily="18" charset="0"/>
              </a:rPr>
              <a:t>(pod određenim uslovima) </a:t>
            </a:r>
            <a:r>
              <a:rPr lang="sr-Latn-ME" sz="1900" b="1" dirty="0">
                <a:solidFill>
                  <a:srgbClr val="FF5050"/>
                </a:solidFill>
                <a:latin typeface="Lucida Fax" panose="02060602050505020204" pitchFamily="18" charset="0"/>
              </a:rPr>
              <a:t>ima neposredno dejstvo</a:t>
            </a:r>
            <a:r>
              <a:rPr lang="sr-Latn-ME" sz="1900" b="1" dirty="0">
                <a:solidFill>
                  <a:srgbClr val="FF5050"/>
                </a:solidFill>
                <a:latin typeface="Lucida Bright" panose="02040602050505020304" pitchFamily="18" charset="0"/>
              </a:rPr>
              <a:t>. </a:t>
            </a:r>
          </a:p>
          <a:p>
            <a:pPr algn="just">
              <a:lnSpc>
                <a:spcPct val="100000"/>
              </a:lnSpc>
            </a:pPr>
            <a:r>
              <a:rPr lang="sr-Latn-ME" sz="1900" b="1" u="sng" dirty="0">
                <a:effectLst>
                  <a:outerShdw blurRad="38100" dist="38100" dir="2700000" algn="tl">
                    <a:srgbClr val="000000">
                      <a:alpha val="43137"/>
                    </a:srgbClr>
                  </a:outerShdw>
                </a:effectLst>
                <a:latin typeface="Lucida Fax" panose="02060602050505020204" pitchFamily="18" charset="0"/>
              </a:rPr>
              <a:t>Adresati obaveza </a:t>
            </a:r>
            <a:r>
              <a:rPr lang="sr-Latn-ME" sz="1900" b="1" dirty="0">
                <a:effectLst>
                  <a:outerShdw blurRad="38100" dist="38100" dir="2700000" algn="tl">
                    <a:srgbClr val="000000">
                      <a:alpha val="43137"/>
                    </a:srgbClr>
                  </a:outerShdw>
                </a:effectLst>
                <a:latin typeface="Lucida Fax" panose="02060602050505020204" pitchFamily="18" charset="0"/>
              </a:rPr>
              <a:t>u kontekstu prava koja se pojedincima garantuju inicijalno primarnim, a kasnije i sekundarnim komunitarnim/unijskim pravom, prije svih, jesu država i drugi nosioci javnih ovalšćenja, ali i privatni pravni subjekti u ograničenom broju slučajeva. </a:t>
            </a:r>
          </a:p>
          <a:p>
            <a:pPr algn="just">
              <a:lnSpc>
                <a:spcPct val="100000"/>
              </a:lnSpc>
            </a:pPr>
            <a:endParaRPr lang="sr-Latn-ME" b="1" dirty="0">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76454"/>
            <a:ext cx="1961361" cy="792088"/>
          </a:xfrm>
          <a:prstGeom prst="rect">
            <a:avLst/>
          </a:prstGeom>
        </p:spPr>
      </p:pic>
    </p:spTree>
    <p:extLst>
      <p:ext uri="{BB962C8B-B14F-4D97-AF65-F5344CB8AC3E}">
        <p14:creationId xmlns:p14="http://schemas.microsoft.com/office/powerpoint/2010/main" val="26798236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2900" dirty="0">
                <a:latin typeface="Lucida Fax" panose="02060602050505020204" pitchFamily="18" charset="0"/>
              </a:rPr>
              <a:t>Neposredno dejstvo Prava EU (</a:t>
            </a:r>
            <a:r>
              <a:rPr lang="sr-Latn-ME" sz="2900" b="0" dirty="0">
                <a:latin typeface="Lucida Fax" panose="02060602050505020204" pitchFamily="18" charset="0"/>
              </a:rPr>
              <a:t>u KontekstU osnovih sloboda unutrašnjeg tržišta</a:t>
            </a:r>
            <a:r>
              <a:rPr lang="sr-Latn-ME" sz="2900" dirty="0">
                <a:latin typeface="Lucida Fax" panose="02060602050505020204" pitchFamily="18" charset="0"/>
              </a:rPr>
              <a:t>): </a:t>
            </a:r>
            <a:r>
              <a:rPr lang="sr-Latn-ME" sz="2900" i="1" dirty="0">
                <a:solidFill>
                  <a:srgbClr val="FF5050"/>
                </a:solidFill>
                <a:effectLst/>
                <a:latin typeface="Lucida Fax" panose="02060602050505020204" pitchFamily="18" charset="0"/>
              </a:rPr>
              <a:t>Van Gend </a:t>
            </a:r>
            <a:r>
              <a:rPr lang="sr-Latn-ME" sz="2400" i="1" cap="none" dirty="0">
                <a:solidFill>
                  <a:srgbClr val="FF5050"/>
                </a:solidFill>
                <a:effectLst/>
                <a:latin typeface="Lucida Fax" panose="02060602050505020204" pitchFamily="18" charset="0"/>
              </a:rPr>
              <a:t>en</a:t>
            </a:r>
            <a:r>
              <a:rPr lang="sr-Latn-ME" sz="2900" i="1" dirty="0">
                <a:solidFill>
                  <a:srgbClr val="FF5050"/>
                </a:solidFill>
                <a:effectLst/>
                <a:latin typeface="Lucida Fax" panose="02060602050505020204" pitchFamily="18" charset="0"/>
              </a:rPr>
              <a:t> LOOS </a:t>
            </a:r>
            <a:endParaRPr lang="en-US" sz="29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Fax" panose="02060602050505020204" pitchFamily="18" charset="0"/>
              </a:rPr>
              <a:t>U slučaju </a:t>
            </a:r>
            <a:r>
              <a:rPr lang="sr-Latn-ME" sz="1900" i="1" dirty="0">
                <a:effectLst/>
                <a:latin typeface="Lucida Fax" panose="02060602050505020204" pitchFamily="18" charset="0"/>
              </a:rPr>
              <a:t>Van Gend en Loos</a:t>
            </a:r>
            <a:r>
              <a:rPr lang="sr-Latn-ME" sz="1900" b="1" dirty="0">
                <a:effectLst/>
                <a:latin typeface="Lucida Fax" panose="02060602050505020204" pitchFamily="18" charset="0"/>
              </a:rPr>
              <a:t>, Sud pravde je utvrdio </a:t>
            </a:r>
            <a:r>
              <a:rPr lang="sr-Latn-ME" sz="1900" b="1" u="sng" dirty="0">
                <a:effectLst/>
                <a:latin typeface="Lucida Fax" panose="02060602050505020204" pitchFamily="18" charset="0"/>
              </a:rPr>
              <a:t>uslove pod kojima odredba komunitarnog prava ima neposredno dejstvo</a:t>
            </a:r>
            <a:r>
              <a:rPr lang="sr-Latn-ME" sz="1900" b="1" dirty="0">
                <a:effectLst/>
                <a:latin typeface="Lucida Fax" panose="02060602050505020204" pitchFamily="18" charset="0"/>
              </a:rPr>
              <a:t> (</a:t>
            </a:r>
            <a:r>
              <a:rPr lang="sr-Latn-ME" sz="1900" dirty="0">
                <a:effectLst/>
                <a:latin typeface="Lucida Fax" panose="02060602050505020204" pitchFamily="18" charset="0"/>
              </a:rPr>
              <a:t>i.e. mogućnost neposrednog pozivanja na istu od strane građana EU i zaštite pred nacionalnim sudovima</a:t>
            </a:r>
            <a:r>
              <a:rPr lang="sr-Latn-ME" sz="1900" b="1" dirty="0">
                <a:effectLst/>
                <a:latin typeface="Lucida Fax" panose="02060602050505020204" pitchFamily="18" charset="0"/>
              </a:rPr>
              <a:t>), uvodeći </a:t>
            </a:r>
            <a:r>
              <a:rPr lang="sr-Latn-ME" sz="1900" b="1" dirty="0">
                <a:solidFill>
                  <a:srgbClr val="FF5050"/>
                </a:solidFill>
                <a:effectLst/>
                <a:latin typeface="Lucida Fax" panose="02060602050505020204" pitchFamily="18" charset="0"/>
              </a:rPr>
              <a:t>„Van Gend en Loos test“</a:t>
            </a:r>
            <a:r>
              <a:rPr lang="sr-Latn-ME" sz="1900" b="1" dirty="0">
                <a:effectLst/>
                <a:latin typeface="Lucida Fax" panose="02060602050505020204" pitchFamily="18" charset="0"/>
              </a:rPr>
              <a:t>. </a:t>
            </a:r>
          </a:p>
          <a:p>
            <a:pPr algn="just">
              <a:lnSpc>
                <a:spcPct val="100000"/>
              </a:lnSpc>
            </a:pPr>
            <a:r>
              <a:rPr lang="sr-Latn-ME" sz="1900" b="1" dirty="0">
                <a:effectLst/>
                <a:latin typeface="Lucida Fax" panose="02060602050505020204" pitchFamily="18" charset="0"/>
              </a:rPr>
              <a:t>Konkretno, Sud pravde iznosi stanovište da </a:t>
            </a:r>
            <a:r>
              <a:rPr lang="sr-Latn-ME" sz="1900" b="1" u="sng" dirty="0">
                <a:effectLst/>
                <a:latin typeface="Lucida Fax" panose="02060602050505020204" pitchFamily="18" charset="0"/>
              </a:rPr>
              <a:t>član 12. Rimskog ugovora</a:t>
            </a:r>
            <a:r>
              <a:rPr lang="sr-Latn-ME" sz="1900" b="1" dirty="0">
                <a:effectLst/>
                <a:latin typeface="Lucida Fax" panose="02060602050505020204" pitchFamily="18" charset="0"/>
              </a:rPr>
              <a:t> daje pojedincima (fizičkim i pravnim licima) iz država članica EEZ pravo koje mogu neposredno ostvariti pred nacionalnim sudovima. Razlog tome je što je riječ o pravilu koje sadrži jasnu, bezuslovnu zabranu, koja nije pozitivna već negativna obaveza neopterećena rezervom država potpisnica stavljenih u pogledu njegove primjene na sam ugovor. </a:t>
            </a:r>
          </a:p>
          <a:p>
            <a:pPr algn="just">
              <a:lnSpc>
                <a:spcPct val="100000"/>
              </a:lnSpc>
            </a:pPr>
            <a:r>
              <a:rPr lang="sr-Latn-ME" sz="1900" b="1" dirty="0">
                <a:effectLst/>
                <a:latin typeface="Lucida Fax" panose="02060602050505020204" pitchFamily="18" charset="0"/>
              </a:rPr>
              <a:t>Danas, nakon decenija modeliranja u praksi Suda pravde Van Gend en Loos test podrazumijeva da norma unijskog prava može imati neposredno dejstvo ako je:</a:t>
            </a:r>
          </a:p>
          <a:p>
            <a:pPr marL="457200" indent="-457200" algn="just">
              <a:lnSpc>
                <a:spcPct val="100000"/>
              </a:lnSpc>
              <a:buFont typeface="+mj-lt"/>
              <a:buAutoNum type="arabicParenR"/>
            </a:pPr>
            <a:r>
              <a:rPr lang="sr-Latn-ME" b="1" dirty="0">
                <a:solidFill>
                  <a:srgbClr val="FF5050"/>
                </a:solidFill>
                <a:effectLst/>
                <a:latin typeface="Lucida Fax" panose="02060602050505020204" pitchFamily="18" charset="0"/>
              </a:rPr>
              <a:t>Dovoljno jasna; </a:t>
            </a:r>
          </a:p>
          <a:p>
            <a:pPr marL="457200" indent="-457200" algn="just">
              <a:lnSpc>
                <a:spcPct val="100000"/>
              </a:lnSpc>
              <a:buFont typeface="+mj-lt"/>
              <a:buAutoNum type="arabicParenR"/>
            </a:pPr>
            <a:r>
              <a:rPr lang="sr-Latn-ME" b="1" dirty="0">
                <a:solidFill>
                  <a:srgbClr val="FF5050"/>
                </a:solidFill>
                <a:effectLst/>
                <a:latin typeface="Lucida Fax" panose="02060602050505020204" pitchFamily="18" charset="0"/>
              </a:rPr>
              <a:t>Precizna </a:t>
            </a:r>
            <a:r>
              <a:rPr lang="sr-Latn-ME" dirty="0">
                <a:solidFill>
                  <a:srgbClr val="FF5050"/>
                </a:solidFill>
                <a:effectLst/>
                <a:latin typeface="Lucida Fax" panose="02060602050505020204" pitchFamily="18" charset="0"/>
              </a:rPr>
              <a:t>(u smislu mogućnosti primjene od strane nadležnog nacionalnog suda)</a:t>
            </a:r>
            <a:r>
              <a:rPr lang="sr-Latn-ME" b="1" dirty="0">
                <a:solidFill>
                  <a:srgbClr val="FF5050"/>
                </a:solidFill>
                <a:effectLst/>
                <a:latin typeface="Lucida Fax" panose="02060602050505020204" pitchFamily="18" charset="0"/>
              </a:rPr>
              <a:t>;</a:t>
            </a:r>
          </a:p>
          <a:p>
            <a:pPr marL="457200" indent="-457200" algn="just">
              <a:lnSpc>
                <a:spcPct val="100000"/>
              </a:lnSpc>
              <a:buFont typeface="+mj-lt"/>
              <a:buAutoNum type="arabicParenR"/>
            </a:pPr>
            <a:r>
              <a:rPr lang="sr-Latn-ME" b="1" dirty="0">
                <a:solidFill>
                  <a:srgbClr val="FF5050"/>
                </a:solidFill>
                <a:effectLst/>
                <a:latin typeface="Lucida Fax" panose="02060602050505020204" pitchFamily="18" charset="0"/>
              </a:rPr>
              <a:t>Bezuslovna.</a:t>
            </a:r>
          </a:p>
          <a:p>
            <a:pPr marL="0" indent="0" algn="just">
              <a:lnSpc>
                <a:spcPct val="100000"/>
              </a:lnSpc>
              <a:buNone/>
            </a:pPr>
            <a:r>
              <a:rPr lang="sr-Latn-ME" sz="1800" b="1" dirty="0">
                <a:solidFill>
                  <a:srgbClr val="FFFF99"/>
                </a:solidFill>
                <a:effectLst/>
                <a:latin typeface="Lucida Fax" panose="02060602050505020204" pitchFamily="18" charset="0"/>
              </a:rPr>
              <a:t>Načelo supremacije prava EU </a:t>
            </a:r>
            <a:r>
              <a:rPr lang="sr-Latn-ME" sz="1800" b="1" dirty="0">
                <a:effectLst/>
                <a:latin typeface="Lucida Fax" panose="02060602050505020204" pitchFamily="18" charset="0"/>
              </a:rPr>
              <a:t>(</a:t>
            </a:r>
            <a:r>
              <a:rPr lang="sr-Latn-ME" sz="1800" b="1" i="1" dirty="0">
                <a:effectLst/>
                <a:latin typeface="Lucida Fax" panose="02060602050505020204" pitchFamily="18" charset="0"/>
              </a:rPr>
              <a:t>Costa v E.N.E.L.  </a:t>
            </a:r>
            <a:r>
              <a:rPr lang="sr-Latn-ME" sz="1800" b="1" dirty="0">
                <a:effectLst/>
                <a:latin typeface="Lucida Fax" panose="02060602050505020204" pitchFamily="18" charset="0"/>
              </a:rPr>
              <a:t>6/64) – značaj u kontekstu neposrednog dejstva </a:t>
            </a:r>
            <a:r>
              <a:rPr lang="sr-Latn-ME" sz="1850" b="1" spc="-150" dirty="0">
                <a:solidFill>
                  <a:srgbClr val="FFFF99"/>
                </a:solidFill>
                <a:effectLst/>
                <a:latin typeface="Lucida Fax" panose="02060602050505020204" pitchFamily="18" charset="0"/>
              </a:rPr>
              <a:t>(?)</a:t>
            </a:r>
          </a:p>
          <a:p>
            <a:pPr marL="0" indent="0" algn="just">
              <a:lnSpc>
                <a:spcPct val="100000"/>
              </a:lnSpc>
              <a:buNone/>
            </a:pPr>
            <a:endParaRPr lang="sr-Latn-ME" sz="1800" b="1" dirty="0">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16632"/>
            <a:ext cx="1961361" cy="792088"/>
          </a:xfrm>
          <a:prstGeom prst="rect">
            <a:avLst/>
          </a:prstGeom>
        </p:spPr>
      </p:pic>
    </p:spTree>
    <p:extLst>
      <p:ext uri="{BB962C8B-B14F-4D97-AF65-F5344CB8AC3E}">
        <p14:creationId xmlns:p14="http://schemas.microsoft.com/office/powerpoint/2010/main" val="19750093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dirty="0">
                <a:latin typeface="Lucida Fax" panose="02060602050505020204" pitchFamily="18" charset="0"/>
              </a:rPr>
              <a:t>Neposredno dejstvo Prava EU </a:t>
            </a:r>
            <a:r>
              <a:rPr lang="sr-Latn-ME" sz="2900" dirty="0">
                <a:latin typeface="Lucida Fax" panose="02060602050505020204" pitchFamily="18" charset="0"/>
              </a:rPr>
              <a:t/>
            </a:r>
            <a:br>
              <a:rPr lang="sr-Latn-ME" sz="2900" dirty="0">
                <a:latin typeface="Lucida Fax" panose="02060602050505020204" pitchFamily="18" charset="0"/>
              </a:rPr>
            </a:br>
            <a:r>
              <a:rPr lang="sr-Latn-ME" sz="2900" dirty="0">
                <a:latin typeface="Lucida Fax" panose="02060602050505020204" pitchFamily="18" charset="0"/>
              </a:rPr>
              <a:t>- Vertikalno i horizontalno neposredno dejstvo - </a:t>
            </a:r>
            <a:endParaRPr lang="en-US" sz="29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300" b="1" i="1" dirty="0">
                <a:solidFill>
                  <a:srgbClr val="FF5050"/>
                </a:solidFill>
                <a:effectLst/>
                <a:latin typeface="Lucida Fax" panose="02060602050505020204" pitchFamily="18" charset="0"/>
              </a:rPr>
              <a:t>DEFRENNE V SABENA </a:t>
            </a:r>
            <a:r>
              <a:rPr lang="sr-Latn-ME" sz="2300" b="1" dirty="0">
                <a:solidFill>
                  <a:srgbClr val="FF5050"/>
                </a:solidFill>
                <a:effectLst/>
                <a:latin typeface="Lucida Fax" panose="02060602050505020204" pitchFamily="18" charset="0"/>
              </a:rPr>
              <a:t>43/75 </a:t>
            </a:r>
            <a:r>
              <a:rPr lang="sr-Latn-ME" sz="1800" b="1" dirty="0">
                <a:effectLst/>
                <a:latin typeface="Lucida Fax" panose="02060602050505020204" pitchFamily="18" charset="0"/>
              </a:rPr>
              <a:t>(neposredno dejstvo prava EU na privatnopravne odnose)</a:t>
            </a:r>
          </a:p>
          <a:p>
            <a:pPr algn="just">
              <a:lnSpc>
                <a:spcPct val="100000"/>
              </a:lnSpc>
            </a:pPr>
            <a:r>
              <a:rPr lang="sr-Latn-ME" sz="1800" b="1" dirty="0">
                <a:solidFill>
                  <a:srgbClr val="FFFF99"/>
                </a:solidFill>
                <a:effectLst/>
                <a:latin typeface="Lucida Fax" panose="02060602050505020204" pitchFamily="18" charset="0"/>
              </a:rPr>
              <a:t>Meritum spora </a:t>
            </a:r>
            <a:r>
              <a:rPr lang="sr-Latn-ME" sz="1800" b="1" dirty="0">
                <a:effectLst/>
                <a:latin typeface="Lucida Fax" panose="02060602050505020204" pitchFamily="18" charset="0"/>
              </a:rPr>
              <a:t>pred belgijskim sudovima: Gdj. </a:t>
            </a:r>
            <a:r>
              <a:rPr lang="sr-Latn-ME" sz="1800" b="1" i="1" dirty="0">
                <a:effectLst/>
                <a:latin typeface="Lucida Fax" panose="02060602050505020204" pitchFamily="18" charset="0"/>
              </a:rPr>
              <a:t>Defrenne</a:t>
            </a:r>
            <a:r>
              <a:rPr lang="sr-Latn-ME" sz="1800" b="1" dirty="0">
                <a:effectLst/>
                <a:latin typeface="Lucida Fax" panose="02060602050505020204" pitchFamily="18" charset="0"/>
              </a:rPr>
              <a:t>, članici kabinskog osoblja u avioprevozniku „Sabena“, navršavanjem 40 god. života (1968 g.), </a:t>
            </a:r>
            <a:r>
              <a:rPr lang="sr-Latn-ME" sz="1800" b="1" i="1" dirty="0">
                <a:effectLst/>
                <a:latin typeface="Lucida Fax" panose="02060602050505020204" pitchFamily="18" charset="0"/>
              </a:rPr>
              <a:t>ex contractu </a:t>
            </a:r>
            <a:r>
              <a:rPr lang="sr-Latn-ME" sz="1800" b="1" dirty="0">
                <a:effectLst>
                  <a:outerShdw blurRad="38100" dist="38100" dir="2700000" algn="tl">
                    <a:srgbClr val="000000">
                      <a:alpha val="43137"/>
                    </a:srgbClr>
                  </a:outerShdw>
                </a:effectLst>
                <a:latin typeface="Lucida Fax" panose="02060602050505020204" pitchFamily="18" charset="0"/>
              </a:rPr>
              <a:t>prestaje radni </a:t>
            </a:r>
            <a:r>
              <a:rPr lang="sr-Latn-ME" sz="1800" b="1" dirty="0">
                <a:effectLst/>
                <a:latin typeface="Lucida Fax" panose="02060602050505020204" pitchFamily="18" charset="0"/>
              </a:rPr>
              <a:t>odnos (</a:t>
            </a:r>
            <a:r>
              <a:rPr lang="sr-Latn-ME" sz="1800" dirty="0">
                <a:effectLst/>
                <a:latin typeface="Lucida Fax" panose="02060602050505020204" pitchFamily="18" charset="0"/>
              </a:rPr>
              <a:t>tada</a:t>
            </a:r>
            <a:r>
              <a:rPr lang="sr-Latn-ME" sz="1800" b="1" dirty="0">
                <a:effectLst/>
                <a:latin typeface="Lucida Fax" panose="02060602050505020204" pitchFamily="18" charset="0"/>
              </a:rPr>
              <a:t> </a:t>
            </a:r>
            <a:r>
              <a:rPr lang="sr-Latn-ME" sz="1800" dirty="0">
                <a:effectLst/>
                <a:latin typeface="Lucida Fax" panose="02060602050505020204" pitchFamily="18" charset="0"/>
              </a:rPr>
              <a:t>standardna klauzula u ugovoru o radu </a:t>
            </a:r>
            <a:r>
              <a:rPr lang="sr-Latn-ME" sz="1800" b="1" u="sng" dirty="0">
                <a:solidFill>
                  <a:schemeClr val="tx1">
                    <a:lumMod val="95000"/>
                  </a:schemeClr>
                </a:solidFill>
                <a:effectLst/>
                <a:latin typeface="Lucida Fax" panose="02060602050505020204" pitchFamily="18" charset="0"/>
              </a:rPr>
              <a:t>za žene</a:t>
            </a:r>
            <a:r>
              <a:rPr lang="sr-Latn-ME" sz="1800" b="1" dirty="0">
                <a:solidFill>
                  <a:schemeClr val="tx1">
                    <a:lumMod val="95000"/>
                  </a:schemeClr>
                </a:solidFill>
                <a:effectLst/>
                <a:latin typeface="Lucida Fax" panose="02060602050505020204" pitchFamily="18" charset="0"/>
              </a:rPr>
              <a:t> </a:t>
            </a:r>
            <a:r>
              <a:rPr lang="sr-Latn-ME" sz="1800" dirty="0">
                <a:effectLst/>
                <a:latin typeface="Lucida Fax" panose="02060602050505020204" pitchFamily="18" charset="0"/>
              </a:rPr>
              <a:t>članove kabinskog osoblja ovog avioprevoznika je bila da im radni odnos, uz otpremninu, prestaje na dan kada navrše 40 godina)</a:t>
            </a:r>
            <a:r>
              <a:rPr lang="sr-Latn-ME" sz="1800" b="1" dirty="0">
                <a:effectLst/>
                <a:latin typeface="Lucida Fax" panose="02060602050505020204" pitchFamily="18" charset="0"/>
              </a:rPr>
              <a:t>. </a:t>
            </a:r>
          </a:p>
          <a:p>
            <a:pPr algn="just">
              <a:lnSpc>
                <a:spcPct val="100000"/>
              </a:lnSpc>
            </a:pPr>
            <a:r>
              <a:rPr lang="sr-Latn-ME" sz="1800" b="1" dirty="0">
                <a:effectLst/>
                <a:latin typeface="Lucida Fax" panose="02060602050505020204" pitchFamily="18" charset="0"/>
              </a:rPr>
              <a:t>U odgovoru na zahtjev za tumačenje člana 119. Rimskog ugovora (</a:t>
            </a:r>
            <a:r>
              <a:rPr lang="sr-Latn-ME" sz="1800" dirty="0">
                <a:effectLst/>
                <a:latin typeface="Lucida Fax" panose="02060602050505020204" pitchFamily="18" charset="0"/>
              </a:rPr>
              <a:t>čl. 157. UFEU – princip jednakih zarada za muškarce i žene</a:t>
            </a:r>
            <a:r>
              <a:rPr lang="sr-Latn-ME" sz="1800" b="1" dirty="0">
                <a:effectLst/>
                <a:latin typeface="Lucida Fax" panose="02060602050505020204" pitchFamily="18" charset="0"/>
              </a:rPr>
              <a:t>), Sud pravde ističe: </a:t>
            </a:r>
          </a:p>
          <a:p>
            <a:pPr algn="just">
              <a:lnSpc>
                <a:spcPct val="100000"/>
              </a:lnSpc>
            </a:pPr>
            <a:r>
              <a:rPr lang="sr-Latn-CS" sz="1800" dirty="0">
                <a:solidFill>
                  <a:srgbClr val="FFFF99"/>
                </a:solidFill>
                <a:effectLst>
                  <a:outerShdw blurRad="38100" dist="38100" dir="2700000" algn="tl">
                    <a:srgbClr val="000000">
                      <a:alpha val="43137"/>
                    </a:srgbClr>
                  </a:outerShdw>
                </a:effectLst>
                <a:latin typeface="Lucida Fax" panose="02060602050505020204" pitchFamily="18" charset="0"/>
                <a:ea typeface="Calibri" panose="020F0502020204030204" pitchFamily="34" charset="0"/>
                <a:cs typeface="Times New Roman" panose="02020603050405020304" pitchFamily="18" charset="0"/>
              </a:rPr>
              <a:t>„</a:t>
            </a:r>
            <a:r>
              <a:rPr lang="sr-Latn-CS" sz="1800" dirty="0">
                <a:solidFill>
                  <a:srgbClr val="FFFF99"/>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Zapravo, kako je član 119. imperativne prirode, zabrana diskriminacije između muškarca i žene se odnosi ne samo na aktivnosti nosilaca javnih ovlašćenja, </a:t>
            </a:r>
            <a:r>
              <a:rPr lang="sr-Latn-CS" sz="1800" u="sng" dirty="0">
                <a:solidFill>
                  <a:srgbClr val="FFFF99"/>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već se jednako tako odnosi na sve ugovore kojima se kolektivno uređuje plaćeni rad, kao i na ugovore između pojedinaca</a:t>
            </a:r>
            <a:r>
              <a:rPr lang="sr-Latn-CS" sz="1800" dirty="0">
                <a:solidFill>
                  <a:srgbClr val="FFFF99"/>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 </a:t>
            </a:r>
          </a:p>
          <a:p>
            <a:pPr algn="just">
              <a:lnSpc>
                <a:spcPct val="100000"/>
              </a:lnSpc>
            </a:pPr>
            <a:r>
              <a:rPr lang="sr-Latn-ME" sz="1800" b="1" dirty="0">
                <a:effectLst/>
                <a:latin typeface="Lucida Fax" panose="02060602050505020204" pitchFamily="18" charset="0"/>
              </a:rPr>
              <a:t>Dakle, Sud je zauzeo stanovište da je nevažno da li pravni osnov/instrument diskriminacije po osnovu prava na jednaku zaradu za rad jednake vrijednosti predstavlja dio javnog (državnog) ili privatnog (autonomnog) prava. </a:t>
            </a:r>
            <a:r>
              <a:rPr lang="sr-Latn-ME" sz="1800" b="1" dirty="0">
                <a:solidFill>
                  <a:srgbClr val="FF5050"/>
                </a:solidFill>
                <a:effectLst/>
                <a:latin typeface="Lucida Fax" panose="02060602050505020204" pitchFamily="18" charset="0"/>
              </a:rPr>
              <a:t>To je značilo da tužiteljka po osnovu člana 119. Rimskog ugovora ima pravo koje može da ostvari ne samo u odnosu na državu </a:t>
            </a:r>
            <a:r>
              <a:rPr lang="sr-Latn-ME" sz="1800" b="1" dirty="0">
                <a:effectLst/>
                <a:latin typeface="Lucida Fax" panose="02060602050505020204" pitchFamily="18" charset="0"/>
              </a:rPr>
              <a:t>(</a:t>
            </a:r>
            <a:r>
              <a:rPr lang="sr-Latn-ME" sz="1800" dirty="0">
                <a:effectLst/>
                <a:latin typeface="Lucida Fax" panose="02060602050505020204" pitchFamily="18" charset="0"/>
              </a:rPr>
              <a:t>što je u tom trenutku bilo uglavnom nesporno</a:t>
            </a:r>
            <a:r>
              <a:rPr lang="sr-Latn-ME" sz="1800" b="1" dirty="0">
                <a:effectLst/>
                <a:latin typeface="Lucida Fax" panose="02060602050505020204" pitchFamily="18" charset="0"/>
              </a:rPr>
              <a:t>) </a:t>
            </a:r>
            <a:r>
              <a:rPr lang="sr-Latn-ME" sz="1800" b="1" dirty="0">
                <a:solidFill>
                  <a:srgbClr val="FF5050"/>
                </a:solidFill>
                <a:effectLst/>
                <a:latin typeface="Lucida Fax" panose="02060602050505020204" pitchFamily="18" charset="0"/>
              </a:rPr>
              <a:t>već i u odnosu na bilo kog subjekta privatnog prava</a:t>
            </a:r>
            <a:r>
              <a:rPr lang="sr-Latn-ME" sz="2100" b="1" dirty="0">
                <a:effectLst/>
                <a:latin typeface="Lucida Fax" panose="02060602050505020204" pitchFamily="18" charset="0"/>
              </a:rPr>
              <a:t>!</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88640"/>
            <a:ext cx="1961361" cy="792088"/>
          </a:xfrm>
          <a:prstGeom prst="rect">
            <a:avLst/>
          </a:prstGeom>
        </p:spPr>
      </p:pic>
    </p:spTree>
    <p:extLst>
      <p:ext uri="{BB962C8B-B14F-4D97-AF65-F5344CB8AC3E}">
        <p14:creationId xmlns:p14="http://schemas.microsoft.com/office/powerpoint/2010/main" val="923619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dirty="0">
                <a:latin typeface="Lucida Fax" panose="02060602050505020204" pitchFamily="18" charset="0"/>
              </a:rPr>
              <a:t>Neposredno dejstvo Prava EU </a:t>
            </a:r>
            <a:r>
              <a:rPr lang="sr-Latn-ME" sz="2900" dirty="0">
                <a:latin typeface="Lucida Fax" panose="02060602050505020204" pitchFamily="18" charset="0"/>
              </a:rPr>
              <a:t/>
            </a:r>
            <a:br>
              <a:rPr lang="sr-Latn-ME" sz="2900" dirty="0">
                <a:latin typeface="Lucida Fax" panose="02060602050505020204" pitchFamily="18" charset="0"/>
              </a:rPr>
            </a:br>
            <a:r>
              <a:rPr lang="sr-Latn-ME" sz="2900" dirty="0">
                <a:latin typeface="Lucida Fax" panose="02060602050505020204" pitchFamily="18" charset="0"/>
              </a:rPr>
              <a:t>- Vertikalno i horizontalno neposredno dejstvo - </a:t>
            </a:r>
            <a:endParaRPr lang="en-US" sz="29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47328" y="2204864"/>
            <a:ext cx="12025336" cy="4653136"/>
          </a:xfrm>
        </p:spPr>
        <p:txBody>
          <a:bodyPr>
            <a:noAutofit/>
          </a:bodyPr>
          <a:lstStyle/>
          <a:p>
            <a:pPr algn="just">
              <a:lnSpc>
                <a:spcPct val="100000"/>
              </a:lnSpc>
            </a:pPr>
            <a:r>
              <a:rPr lang="sr-Latn-ME" b="1" dirty="0">
                <a:effectLst/>
                <a:latin typeface="Lucida Fax" panose="02060602050505020204" pitchFamily="18" charset="0"/>
              </a:rPr>
              <a:t>Presuda u slučaju </a:t>
            </a:r>
            <a:r>
              <a:rPr lang="sr-Latn-ME" b="1" i="1" dirty="0">
                <a:effectLst/>
                <a:latin typeface="Lucida Fax" panose="02060602050505020204" pitchFamily="18" charset="0"/>
              </a:rPr>
              <a:t>Defrenne v Sabena </a:t>
            </a:r>
            <a:r>
              <a:rPr lang="sr-Latn-ME" b="1" dirty="0">
                <a:effectLst/>
                <a:latin typeface="Lucida Fax" panose="02060602050505020204" pitchFamily="18" charset="0"/>
              </a:rPr>
              <a:t>i praksa Suda pravde kojoj je ista otvorila put potvrdila je da </a:t>
            </a:r>
            <a:r>
              <a:rPr lang="sr-Latn-ME" b="1" dirty="0">
                <a:solidFill>
                  <a:srgbClr val="FF5050"/>
                </a:solidFill>
                <a:effectLst/>
                <a:latin typeface="Lucida Fax" panose="02060602050505020204" pitchFamily="18" charset="0"/>
              </a:rPr>
              <a:t>adresati obaveza </a:t>
            </a:r>
            <a:r>
              <a:rPr lang="sr-Latn-ME" b="1" dirty="0">
                <a:effectLst/>
                <a:latin typeface="Lucida Fax" panose="02060602050505020204" pitchFamily="18" charset="0"/>
              </a:rPr>
              <a:t>koje proizilaze iz prava EU nijesu samo </a:t>
            </a:r>
            <a:r>
              <a:rPr lang="sr-Latn-ME" b="1" dirty="0">
                <a:solidFill>
                  <a:srgbClr val="FF5050"/>
                </a:solidFill>
                <a:effectLst/>
                <a:latin typeface="Lucida Fax" panose="02060602050505020204" pitchFamily="18" charset="0"/>
              </a:rPr>
              <a:t>država i drugi nosioci javnih ovlašćenja </a:t>
            </a:r>
            <a:r>
              <a:rPr lang="sr-Latn-ME" b="1" dirty="0">
                <a:effectLst/>
                <a:latin typeface="Lucida Fax" panose="02060602050505020204" pitchFamily="18" charset="0"/>
              </a:rPr>
              <a:t>(</a:t>
            </a:r>
            <a:r>
              <a:rPr lang="sr-Latn-ME" b="1" u="sng" dirty="0">
                <a:effectLst/>
                <a:latin typeface="Lucida Fax" panose="02060602050505020204" pitchFamily="18" charset="0"/>
              </a:rPr>
              <a:t>emanacija države u pravu EU</a:t>
            </a:r>
            <a:r>
              <a:rPr lang="sr-Latn-ME" b="1" dirty="0">
                <a:effectLst/>
                <a:latin typeface="Lucida Fax" panose="02060602050505020204" pitchFamily="18" charset="0"/>
              </a:rPr>
              <a:t>), već i pojedini </a:t>
            </a:r>
            <a:r>
              <a:rPr lang="sr-Latn-ME" b="1" dirty="0">
                <a:solidFill>
                  <a:srgbClr val="FF5050"/>
                </a:solidFill>
                <a:effectLst/>
                <a:latin typeface="Lucida Fax" panose="02060602050505020204" pitchFamily="18" charset="0"/>
              </a:rPr>
              <a:t>subjekti privatnog prava</a:t>
            </a:r>
            <a:r>
              <a:rPr lang="sr-Latn-ME" b="1" dirty="0">
                <a:effectLst/>
                <a:latin typeface="Lucida Fax" panose="02060602050505020204" pitchFamily="18" charset="0"/>
              </a:rPr>
              <a:t>. Shodno tome, pravi se razlika između dva tipa (mehanizma, forme) neposrednog dejstva prava EU:</a:t>
            </a:r>
          </a:p>
          <a:p>
            <a:pPr marL="342900" indent="-342900" algn="just">
              <a:lnSpc>
                <a:spcPct val="100000"/>
              </a:lnSpc>
              <a:buFont typeface="+mj-lt"/>
              <a:buAutoNum type="arabicPeriod"/>
            </a:pPr>
            <a:r>
              <a:rPr lang="sr-Latn-ME" b="1" dirty="0">
                <a:solidFill>
                  <a:srgbClr val="FF5050"/>
                </a:solidFill>
                <a:effectLst/>
                <a:latin typeface="Lucida Fax" panose="02060602050505020204" pitchFamily="18" charset="0"/>
              </a:rPr>
              <a:t>Vertikalno neposredno dejstvo</a:t>
            </a:r>
          </a:p>
          <a:p>
            <a:pPr marL="0" indent="0" algn="just">
              <a:lnSpc>
                <a:spcPct val="100000"/>
              </a:lnSpc>
              <a:buNone/>
            </a:pPr>
            <a:r>
              <a:rPr lang="sr-Latn-ME" b="1" dirty="0">
                <a:effectLst/>
                <a:latin typeface="Lucida Fax" panose="02060602050505020204" pitchFamily="18" charset="0"/>
              </a:rPr>
              <a:t>Kada se pravo koje proizilazi iz osnivačkih ugovora ili drugog izvora unijskog prava ističe, odnosno može se pred nacionalnim sudom istaći samo prema državi ili subjektu pravnog poretka države članice koji predstavlja </a:t>
            </a:r>
            <a:r>
              <a:rPr lang="sr-Latn-ME" b="1" u="sng" dirty="0">
                <a:solidFill>
                  <a:srgbClr val="FFFF99"/>
                </a:solidFill>
                <a:effectLst/>
                <a:latin typeface="Lucida Fax" panose="02060602050505020204" pitchFamily="18" charset="0"/>
              </a:rPr>
              <a:t>emanaciju države</a:t>
            </a:r>
            <a:r>
              <a:rPr lang="sr-Latn-ME" b="1" dirty="0">
                <a:effectLst/>
                <a:latin typeface="Lucida Fax" panose="02060602050505020204" pitchFamily="18" charset="0"/>
              </a:rPr>
              <a:t> (država u širem smislu, i.e. u smislu prava EU);</a:t>
            </a:r>
          </a:p>
          <a:p>
            <a:pPr marL="0" indent="0" algn="just">
              <a:lnSpc>
                <a:spcPct val="100000"/>
              </a:lnSpc>
              <a:buNone/>
            </a:pPr>
            <a:r>
              <a:rPr lang="sr-Latn-ME" b="1" dirty="0">
                <a:solidFill>
                  <a:srgbClr val="FF5050"/>
                </a:solidFill>
                <a:effectLst/>
                <a:latin typeface="Lucida Fax" panose="02060602050505020204" pitchFamily="18" charset="0"/>
              </a:rPr>
              <a:t>2. Horizontalno neposredno dejstvo</a:t>
            </a:r>
          </a:p>
          <a:p>
            <a:pPr marL="0" indent="0" algn="just">
              <a:lnSpc>
                <a:spcPct val="100000"/>
              </a:lnSpc>
              <a:buNone/>
            </a:pPr>
            <a:r>
              <a:rPr lang="sr-Latn-ME" b="1" dirty="0">
                <a:solidFill>
                  <a:schemeClr val="tx1">
                    <a:lumMod val="95000"/>
                  </a:schemeClr>
                </a:solidFill>
                <a:effectLst/>
                <a:latin typeface="Lucida Fax" panose="02060602050505020204" pitchFamily="18" charset="0"/>
              </a:rPr>
              <a:t>K</a:t>
            </a:r>
            <a:r>
              <a:rPr lang="sr-Latn-ME" b="1" dirty="0">
                <a:effectLst/>
                <a:latin typeface="Lucida Fax" panose="02060602050505020204" pitchFamily="18" charset="0"/>
              </a:rPr>
              <a:t>ada se pravo koje proizilazi iz osnivačkih ugovora ili drugog izvora unijskog prava može pred nacionalnim sudom može istaći ili ističe prema </a:t>
            </a:r>
            <a:r>
              <a:rPr lang="sr-Latn-ME" b="1" dirty="0">
                <a:solidFill>
                  <a:srgbClr val="FFFF99"/>
                </a:solidFill>
                <a:effectLst/>
                <a:latin typeface="Lucida Fax" panose="02060602050505020204" pitchFamily="18" charset="0"/>
              </a:rPr>
              <a:t>subjektima privatnog prava</a:t>
            </a:r>
            <a:r>
              <a:rPr lang="sr-Latn-ME" b="1" dirty="0">
                <a:effectLst/>
                <a:latin typeface="Lucida Fax" panose="02060602050505020204" pitchFamily="18" charset="0"/>
              </a:rPr>
              <a:t>. </a:t>
            </a:r>
          </a:p>
          <a:p>
            <a:pPr marL="0" indent="0" algn="just">
              <a:lnSpc>
                <a:spcPct val="100000"/>
              </a:lnSpc>
              <a:buNone/>
            </a:pPr>
            <a:endParaRPr lang="sr-Latn-ME" sz="1800" b="1" dirty="0">
              <a:effectLst/>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22272960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86412"/>
            <a:ext cx="12025336" cy="1044116"/>
          </a:xfrm>
        </p:spPr>
        <p:txBody>
          <a:bodyPr>
            <a:noAutofit/>
          </a:bodyPr>
          <a:lstStyle/>
          <a:p>
            <a:r>
              <a:rPr lang="sr-Latn-ME" sz="2500" spc="-150" dirty="0">
                <a:latin typeface="Lucida Fax" panose="02060602050505020204" pitchFamily="18" charset="0"/>
              </a:rPr>
              <a:t>Razgraničenje horizontalnog i vertikalnog neposrednog dejstva </a:t>
            </a:r>
            <a:r>
              <a:rPr lang="sr-Latn-ME" sz="2500" dirty="0">
                <a:latin typeface="Lucida Fax" panose="02060602050505020204" pitchFamily="18" charset="0"/>
              </a:rPr>
              <a:t/>
            </a:r>
            <a:br>
              <a:rPr lang="sr-Latn-ME" sz="2500" dirty="0">
                <a:latin typeface="Lucida Fax" panose="02060602050505020204" pitchFamily="18" charset="0"/>
              </a:rPr>
            </a:br>
            <a:r>
              <a:rPr lang="sr-Latn-ME" sz="2400" dirty="0">
                <a:latin typeface="Lucida Fax" panose="02060602050505020204" pitchFamily="18" charset="0"/>
              </a:rPr>
              <a:t>- </a:t>
            </a:r>
            <a:r>
              <a:rPr lang="en-GB" sz="2400" dirty="0">
                <a:latin typeface="Lucida Fax" panose="02060602050505020204" pitchFamily="18" charset="0"/>
              </a:rPr>
              <a:t> </a:t>
            </a:r>
            <a:r>
              <a:rPr lang="sr-Latn-ME" sz="2400" dirty="0">
                <a:latin typeface="Lucida Fax" panose="02060602050505020204" pitchFamily="18" charset="0"/>
              </a:rPr>
              <a:t>Pojam </a:t>
            </a:r>
            <a:r>
              <a:rPr lang="en-GB" sz="2400" dirty="0" err="1">
                <a:effectLst>
                  <a:outerShdw blurRad="38100" dist="38100" dir="2700000" algn="tl">
                    <a:srgbClr val="000000">
                      <a:alpha val="43137"/>
                    </a:srgbClr>
                  </a:outerShdw>
                </a:effectLst>
                <a:latin typeface="Lucida Fax" panose="02060602050505020204" pitchFamily="18" charset="0"/>
              </a:rPr>
              <a:t>emanacije</a:t>
            </a:r>
            <a:r>
              <a:rPr lang="en-GB" sz="2400" dirty="0">
                <a:latin typeface="Lucida Fax" panose="02060602050505020204" pitchFamily="18" charset="0"/>
              </a:rPr>
              <a:t> </a:t>
            </a:r>
            <a:r>
              <a:rPr lang="en-GB" sz="2400" dirty="0" err="1">
                <a:latin typeface="Lucida Fax" panose="02060602050505020204" pitchFamily="18" charset="0"/>
              </a:rPr>
              <a:t>dr</a:t>
            </a:r>
            <a:r>
              <a:rPr lang="sr-Latn-ME" sz="2400" dirty="0">
                <a:latin typeface="Lucida Fax" panose="02060602050505020204" pitchFamily="18" charset="0"/>
              </a:rPr>
              <a:t>žave u pravu EU </a:t>
            </a:r>
            <a:r>
              <a:rPr lang="sr-Latn-ME" sz="2300" dirty="0">
                <a:latin typeface="Lucida Fax" panose="02060602050505020204" pitchFamily="18" charset="0"/>
              </a:rPr>
              <a:t>- </a:t>
            </a:r>
            <a:endParaRPr lang="en-US" sz="2300" i="1"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06996" y="1897956"/>
            <a:ext cx="12025336" cy="4960044"/>
          </a:xfrm>
        </p:spPr>
        <p:txBody>
          <a:bodyPr>
            <a:noAutofit/>
          </a:bodyPr>
          <a:lstStyle/>
          <a:p>
            <a:pPr algn="just">
              <a:lnSpc>
                <a:spcPct val="100000"/>
              </a:lnSpc>
            </a:pPr>
            <a:r>
              <a:rPr lang="sr-Latn-ME" sz="1900" b="1" dirty="0">
                <a:solidFill>
                  <a:srgbClr val="FF5050"/>
                </a:solidFill>
                <a:effectLst/>
                <a:latin typeface="Lucida Fax" panose="02060602050505020204" pitchFamily="18" charset="0"/>
              </a:rPr>
              <a:t>Emanacija države </a:t>
            </a:r>
            <a:r>
              <a:rPr lang="sr-Latn-ME" sz="1900" b="1" dirty="0">
                <a:effectLst/>
                <a:latin typeface="Lucida Fax" panose="02060602050505020204" pitchFamily="18" charset="0"/>
              </a:rPr>
              <a:t>je poseban pojam u (precedentnom) pravu EU - ključan za razgraničenje između vertikalnog i horizontalnog neposrednog dejstva prava EU. Konkretno, u praksi Suda pravde (</a:t>
            </a:r>
            <a:r>
              <a:rPr lang="sr-Latn-ME" sz="1900" dirty="0">
                <a:solidFill>
                  <a:srgbClr val="FFFF99"/>
                </a:solidFill>
                <a:effectLst/>
                <a:latin typeface="Lucida Fax" panose="02060602050505020204" pitchFamily="18" charset="0"/>
              </a:rPr>
              <a:t>posebno kod primjene slobode kretanja robe na unutrašnjem tržištu</a:t>
            </a:r>
            <a:r>
              <a:rPr lang="sr-Latn-ME" sz="1900" b="1" dirty="0">
                <a:effectLst/>
                <a:latin typeface="Lucida Fax" panose="02060602050505020204" pitchFamily="18" charset="0"/>
              </a:rPr>
              <a:t>), ovaj koncept je nerijetko proširivan tako da obuhvati i pojedine subjekte privatnog prava. </a:t>
            </a:r>
          </a:p>
          <a:p>
            <a:pPr algn="just">
              <a:lnSpc>
                <a:spcPct val="100000"/>
              </a:lnSpc>
            </a:pPr>
            <a:r>
              <a:rPr lang="sr-Latn-ME" sz="1900" b="1" dirty="0">
                <a:effectLst/>
                <a:latin typeface="Lucida Fax" panose="02060602050505020204" pitchFamily="18" charset="0"/>
              </a:rPr>
              <a:t>Definiciju pojma emanacije države Sud pravde daje u </a:t>
            </a:r>
            <a:r>
              <a:rPr lang="sr-Latn-ME" sz="1900" b="1" i="1" dirty="0">
                <a:effectLst>
                  <a:outerShdw blurRad="38100" dist="38100" dir="2700000" algn="tl">
                    <a:srgbClr val="000000">
                      <a:alpha val="43137"/>
                    </a:srgbClr>
                  </a:outerShdw>
                </a:effectLst>
                <a:latin typeface="Lucida Fax" panose="02060602050505020204" pitchFamily="18" charset="0"/>
              </a:rPr>
              <a:t>Foster v British Gas</a:t>
            </a:r>
            <a:r>
              <a:rPr lang="sr-Latn-ME" sz="1900" b="1" dirty="0">
                <a:effectLst>
                  <a:outerShdw blurRad="38100" dist="38100" dir="2700000" algn="tl">
                    <a:srgbClr val="000000">
                      <a:alpha val="43137"/>
                    </a:srgbClr>
                  </a:outerShdw>
                </a:effectLst>
                <a:latin typeface="Lucida Fax" panose="02060602050505020204" pitchFamily="18" charset="0"/>
              </a:rPr>
              <a:t> </a:t>
            </a:r>
            <a:r>
              <a:rPr lang="sr-Latn-ME" sz="1900" b="1" dirty="0">
                <a:effectLst/>
                <a:latin typeface="Lucida Fax" panose="02060602050505020204" pitchFamily="18" charset="0"/>
              </a:rPr>
              <a:t>C-188/89:</a:t>
            </a:r>
          </a:p>
          <a:p>
            <a:pPr algn="just">
              <a:lnSpc>
                <a:spcPct val="100000"/>
              </a:lnSpc>
            </a:pPr>
            <a:r>
              <a:rPr lang="sr-Latn-ME" sz="1850" b="1" dirty="0">
                <a:solidFill>
                  <a:srgbClr val="FFFF99"/>
                </a:solidFill>
                <a:latin typeface="Lucida Fax" panose="02060602050505020204" pitchFamily="18" charset="0"/>
              </a:rPr>
              <a:t>„...svako tijelo, bez obzira na pravnu formu, koje je odlukom države odgovorno za vršenje javnih usluga pod kontrolom države i u te svrhe ima posebna ovlašćenja van kruga onih koja proističu iz standardnih pravila koja se primjenjuju na odnose između privatnih lica...“</a:t>
            </a:r>
          </a:p>
          <a:p>
            <a:pPr algn="just">
              <a:lnSpc>
                <a:spcPct val="100000"/>
              </a:lnSpc>
            </a:pPr>
            <a:r>
              <a:rPr lang="sr-Latn-ME" sz="1850" b="1" dirty="0">
                <a:effectLst/>
                <a:latin typeface="Lucida Fax" panose="02060602050505020204" pitchFamily="18" charset="0"/>
              </a:rPr>
              <a:t>Iz citirane definicije izdvajaju se 3 kriterijuma da bi subjekat predstavljao emanciju države: </a:t>
            </a:r>
          </a:p>
          <a:p>
            <a:pPr marL="457200" indent="-457200" algn="just">
              <a:lnSpc>
                <a:spcPct val="100000"/>
              </a:lnSpc>
              <a:buAutoNum type="arabicPeriod"/>
            </a:pPr>
            <a:r>
              <a:rPr lang="sr-Latn-ME" sz="1850" b="1" dirty="0">
                <a:solidFill>
                  <a:srgbClr val="FF5050"/>
                </a:solidFill>
                <a:effectLst/>
                <a:latin typeface="Lucida Fax" panose="02060602050505020204" pitchFamily="18" charset="0"/>
              </a:rPr>
              <a:t>Da se radi o tijelu/subjektu koji vrši javne usluge; </a:t>
            </a:r>
          </a:p>
          <a:p>
            <a:pPr marL="457200" indent="-457200" algn="just">
              <a:lnSpc>
                <a:spcPct val="100000"/>
              </a:lnSpc>
              <a:buAutoNum type="arabicPeriod"/>
            </a:pPr>
            <a:r>
              <a:rPr lang="sr-Latn-ME" sz="1850" b="1" dirty="0">
                <a:solidFill>
                  <a:srgbClr val="FF5050"/>
                </a:solidFill>
                <a:effectLst/>
                <a:latin typeface="Lucida Fax" panose="02060602050505020204" pitchFamily="18" charset="0"/>
              </a:rPr>
              <a:t>Da je taj subjekat pod kontrolom države...;</a:t>
            </a:r>
          </a:p>
          <a:p>
            <a:pPr marL="457200" indent="-457200" algn="just">
              <a:lnSpc>
                <a:spcPct val="100000"/>
              </a:lnSpc>
              <a:buAutoNum type="arabicPeriod"/>
            </a:pPr>
            <a:r>
              <a:rPr lang="sr-Latn-ME" sz="1850" b="1" dirty="0">
                <a:solidFill>
                  <a:srgbClr val="FF5050"/>
                </a:solidFill>
                <a:effectLst/>
                <a:latin typeface="Lucida Fax" panose="02060602050505020204" pitchFamily="18" charset="0"/>
              </a:rPr>
              <a:t>Da je riječ o subjektu koji ima posebna ovlašćenja.</a:t>
            </a:r>
          </a:p>
          <a:p>
            <a:pPr marL="0" indent="0" algn="just">
              <a:lnSpc>
                <a:spcPct val="100000"/>
              </a:lnSpc>
              <a:buNone/>
            </a:pPr>
            <a:r>
              <a:rPr lang="sr-Latn-ME" sz="1900" b="1" dirty="0">
                <a:effectLst/>
                <a:latin typeface="Lucida Bright" panose="02040602050505020304" pitchFamily="18" charset="0"/>
              </a:rPr>
              <a:t>U narednim slučajevima, Sud pravde je potvrdio da </a:t>
            </a:r>
            <a:r>
              <a:rPr lang="sr-Latn-ME" sz="1900" b="1" dirty="0">
                <a:solidFill>
                  <a:srgbClr val="FF5050"/>
                </a:solidFill>
                <a:effectLst/>
                <a:latin typeface="Lucida Bright" panose="02040602050505020304" pitchFamily="18" charset="0"/>
              </a:rPr>
              <a:t>nije riječ o kumulativnim, već alternativnim uslovima</a:t>
            </a:r>
            <a:r>
              <a:rPr lang="sr-Latn-ME" sz="1900" b="1" dirty="0">
                <a:effectLst/>
                <a:latin typeface="Lucida Bright" panose="02040602050505020304" pitchFamily="18" charset="0"/>
              </a:rPr>
              <a:t>, šireći sam koncept, a time i </a:t>
            </a:r>
            <a:r>
              <a:rPr lang="sr-Latn-ME" sz="1900" b="1" dirty="0">
                <a:effectLst>
                  <a:outerShdw blurRad="38100" dist="38100" dir="2700000" algn="tl">
                    <a:srgbClr val="000000">
                      <a:alpha val="43137"/>
                    </a:srgbClr>
                  </a:outerShdw>
                </a:effectLst>
                <a:latin typeface="Lucida Bright" panose="02040602050505020304" pitchFamily="18" charset="0"/>
              </a:rPr>
              <a:t>opseg primjene vertikalnog neposrednog dejstva prava</a:t>
            </a:r>
            <a:r>
              <a:rPr lang="sr-Latn-ME" dirty="0"/>
              <a:t>…</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59706"/>
            <a:ext cx="1961361" cy="792088"/>
          </a:xfrm>
          <a:prstGeom prst="rect">
            <a:avLst/>
          </a:prstGeom>
        </p:spPr>
      </p:pic>
    </p:spTree>
    <p:extLst>
      <p:ext uri="{BB962C8B-B14F-4D97-AF65-F5344CB8AC3E}">
        <p14:creationId xmlns:p14="http://schemas.microsoft.com/office/powerpoint/2010/main" val="38211619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86412"/>
            <a:ext cx="12025336" cy="1044116"/>
          </a:xfrm>
        </p:spPr>
        <p:txBody>
          <a:bodyPr>
            <a:noAutofit/>
          </a:bodyPr>
          <a:lstStyle/>
          <a:p>
            <a:r>
              <a:rPr lang="sr-Latn-ME" sz="29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 </a:t>
            </a:r>
            <a:r>
              <a:rPr lang="sr-Latn-ME" sz="2100" spc="-150" dirty="0">
                <a:solidFill>
                  <a:srgbClr val="FFCC66"/>
                </a:solidFill>
                <a:latin typeface="Lucida Fax" panose="02060602050505020204" pitchFamily="18" charset="0"/>
              </a:rPr>
              <a:t>sloboda kretanja radnika, pružanja usluga i poslovnog nastanjivanja </a:t>
            </a:r>
            <a:r>
              <a:rPr lang="sr-Latn-ME" sz="2100" spc="-150" dirty="0">
                <a:latin typeface="Lucida Fax" panose="02060602050505020204" pitchFamily="18" charset="0"/>
              </a:rPr>
              <a:t>-</a:t>
            </a:r>
            <a:endParaRPr lang="en-US" sz="21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66664" y="1988840"/>
            <a:ext cx="12025336" cy="4941168"/>
          </a:xfrm>
        </p:spPr>
        <p:txBody>
          <a:bodyPr>
            <a:noAutofit/>
          </a:bodyPr>
          <a:lstStyle/>
          <a:p>
            <a:pPr marL="0" indent="0" algn="just">
              <a:lnSpc>
                <a:spcPct val="100000"/>
              </a:lnSpc>
              <a:buNone/>
            </a:pPr>
            <a:r>
              <a:rPr lang="sr-Latn-ME" sz="1900" b="1" dirty="0">
                <a:solidFill>
                  <a:srgbClr val="FFFF99"/>
                </a:solidFill>
                <a:effectLst/>
                <a:latin typeface="Lucida Bright" panose="02040602050505020304" pitchFamily="18" charset="0"/>
              </a:rPr>
              <a:t>Sloboda kretanja radnika, sloboda pružanja usluga i poslovnog nastanjivanja su jedine koje u ovom trenutku  - prema praksi Suda pravde - imaju (</a:t>
            </a:r>
            <a:r>
              <a:rPr lang="sr-Latn-ME" sz="1900" dirty="0">
                <a:solidFill>
                  <a:srgbClr val="FFFF99"/>
                </a:solidFill>
                <a:effectLst/>
                <a:latin typeface="Lucida Bright" panose="02040602050505020304" pitchFamily="18" charset="0"/>
              </a:rPr>
              <a:t>nesporno</a:t>
            </a:r>
            <a:r>
              <a:rPr lang="sr-Latn-ME" sz="1900" b="1" dirty="0">
                <a:solidFill>
                  <a:srgbClr val="FFFF99"/>
                </a:solidFill>
                <a:effectLst/>
                <a:latin typeface="Lucida Bright" panose="02040602050505020304" pitchFamily="18" charset="0"/>
              </a:rPr>
              <a:t>) horizontalno neposredno dejstvo, što znači adresati obaveza u kontekstu ovih sloboda mogu biti i tipični subjekti privatnog prava </a:t>
            </a:r>
            <a:r>
              <a:rPr lang="sr-Latn-ME" sz="1900" dirty="0">
                <a:solidFill>
                  <a:srgbClr val="FFFF99"/>
                </a:solidFill>
                <a:effectLst/>
                <a:latin typeface="Lucida Bright" panose="02040602050505020304" pitchFamily="18" charset="0"/>
              </a:rPr>
              <a:t>(ne samo oni koji se mogu podvesti pod koncept emanacije države). </a:t>
            </a:r>
          </a:p>
          <a:p>
            <a:pPr marL="0" indent="0" algn="just">
              <a:lnSpc>
                <a:spcPct val="100000"/>
              </a:lnSpc>
              <a:buNone/>
            </a:pPr>
            <a:r>
              <a:rPr lang="sr-Latn-ME" sz="1900" b="1" dirty="0">
                <a:effectLst/>
                <a:latin typeface="Lucida Bright" panose="02040602050505020304" pitchFamily="18" charset="0"/>
              </a:rPr>
              <a:t>To je rezultat uglavnom konzistentnog razvoja prakse Suda pravde i redovno iste argumentacije koja je korišćena za ustanovljavanje i postepeno širenje domena primjene horizontalnog neposrednog dejstva sve tri slobode. Prema tome, </a:t>
            </a:r>
            <a:r>
              <a:rPr lang="sr-Latn-ME" sz="1900" b="1" dirty="0">
                <a:solidFill>
                  <a:srgbClr val="FFCC66"/>
                </a:solidFill>
                <a:effectLst/>
                <a:latin typeface="Lucida Bright" panose="02040602050505020304" pitchFamily="18" charset="0"/>
              </a:rPr>
              <a:t>u kontekstu horizontalnog neposrednog dejstva</a:t>
            </a:r>
            <a:r>
              <a:rPr lang="sr-Latn-ME" sz="1900" b="1" dirty="0">
                <a:effectLst/>
                <a:latin typeface="Lucida Bright" panose="02040602050505020304" pitchFamily="18" charset="0"/>
              </a:rPr>
              <a:t>, </a:t>
            </a:r>
            <a:r>
              <a:rPr lang="sr-Latn-ME" sz="1900" b="1" dirty="0">
                <a:solidFill>
                  <a:srgbClr val="FFCC66"/>
                </a:solidFill>
                <a:effectLst/>
                <a:latin typeface="Lucida Bright" panose="02040602050505020304" pitchFamily="18" charset="0"/>
              </a:rPr>
              <a:t>moguće ih je posmatrati kao jedinstven koncept</a:t>
            </a:r>
            <a:r>
              <a:rPr lang="sr-Latn-ME" sz="1900" b="1" dirty="0">
                <a:effectLst/>
                <a:latin typeface="Lucida Bright" panose="02040602050505020304" pitchFamily="18" charset="0"/>
              </a:rPr>
              <a:t>. </a:t>
            </a:r>
          </a:p>
          <a:p>
            <a:pPr marL="0" indent="0" algn="just">
              <a:lnSpc>
                <a:spcPct val="100000"/>
              </a:lnSpc>
              <a:buNone/>
            </a:pPr>
            <a:r>
              <a:rPr lang="sr-Latn-ME" sz="1900" b="1" dirty="0">
                <a:effectLst/>
                <a:latin typeface="Lucida Bright" panose="02040602050505020304" pitchFamily="18" charset="0"/>
              </a:rPr>
              <a:t>Razvoj prakse Suda pravde u pogledu horizontalnog neposrednog dejstva se može posmatrati kroz dvije kategorije slučajeva :</a:t>
            </a:r>
          </a:p>
          <a:p>
            <a:pPr marL="457200" indent="-457200" algn="just">
              <a:lnSpc>
                <a:spcPct val="100000"/>
              </a:lnSpc>
              <a:buFont typeface="+mj-lt"/>
              <a:buAutoNum type="arabicPeriod"/>
            </a:pPr>
            <a:r>
              <a:rPr lang="sr-Latn-ME" sz="1900" b="1" dirty="0">
                <a:effectLst/>
                <a:latin typeface="Lucida Bright" panose="02040602050505020304" pitchFamily="18" charset="0"/>
              </a:rPr>
              <a:t>Slučajevi u kojima je Sud pravde našao da privatnopravni subjekti mogu kreirati (nedozvoljena) </a:t>
            </a:r>
            <a:r>
              <a:rPr lang="sr-Latn-ME" sz="1900" b="1" dirty="0">
                <a:solidFill>
                  <a:srgbClr val="FFFF99"/>
                </a:solidFill>
                <a:effectLst/>
                <a:latin typeface="Lucida Bright" panose="02040602050505020304" pitchFamily="18" charset="0"/>
              </a:rPr>
              <a:t>diskriminatorna ograničenja </a:t>
            </a:r>
            <a:r>
              <a:rPr lang="sr-Latn-ME" sz="1900" b="1" dirty="0">
                <a:effectLst/>
                <a:latin typeface="Lucida Bright" panose="02040602050505020304" pitchFamily="18" charset="0"/>
              </a:rPr>
              <a:t>osnovnih sloboda unutrašnjeg tržišta;</a:t>
            </a:r>
          </a:p>
          <a:p>
            <a:pPr marL="457200" indent="-457200" algn="just">
              <a:lnSpc>
                <a:spcPct val="100000"/>
              </a:lnSpc>
              <a:buFont typeface="+mj-lt"/>
              <a:buAutoNum type="arabicPeriod"/>
            </a:pPr>
            <a:r>
              <a:rPr lang="sr-Latn-ME" sz="1900" b="1" dirty="0">
                <a:effectLst/>
                <a:latin typeface="Lucida Bright" panose="02040602050505020304" pitchFamily="18" charset="0"/>
              </a:rPr>
              <a:t>Slučajevi u u kojima je Sud pravde našao da privatnopravni subjekti mogu kreirati i (nedozvoljena) </a:t>
            </a:r>
            <a:r>
              <a:rPr lang="sr-Latn-ME" sz="1900" b="1" dirty="0">
                <a:solidFill>
                  <a:srgbClr val="FFFF99"/>
                </a:solidFill>
                <a:effectLst/>
                <a:latin typeface="Lucida Bright" panose="02040602050505020304" pitchFamily="18" charset="0"/>
              </a:rPr>
              <a:t>nediskriminatorna ograničenja</a:t>
            </a:r>
            <a:r>
              <a:rPr lang="sr-Latn-ME" sz="1900" b="1" dirty="0">
                <a:effectLst/>
                <a:latin typeface="Lucida Bright" panose="02040602050505020304" pitchFamily="18" charset="0"/>
              </a:rPr>
              <a:t> osnovnih sloboda unutrašnjeg tržišta;</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664" y="116632"/>
            <a:ext cx="1961361" cy="792088"/>
          </a:xfrm>
          <a:prstGeom prst="rect">
            <a:avLst/>
          </a:prstGeom>
        </p:spPr>
      </p:pic>
    </p:spTree>
    <p:extLst>
      <p:ext uri="{BB962C8B-B14F-4D97-AF65-F5344CB8AC3E}">
        <p14:creationId xmlns:p14="http://schemas.microsoft.com/office/powerpoint/2010/main" val="19987945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96752"/>
            <a:ext cx="12025336" cy="725554"/>
          </a:xfrm>
        </p:spPr>
        <p:txBody>
          <a:bodyPr>
            <a:noAutofit/>
          </a:bodyPr>
          <a:lstStyle/>
          <a:p>
            <a:r>
              <a:rPr lang="sr-Latn-ME" sz="3000" spc="-150"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effectLst/>
                <a:latin typeface="Lucida Bright" panose="02040602050505020304" pitchFamily="18" charset="0"/>
              </a:rPr>
              <a:t>DISKRIMINATORNA OGRANIČENJA </a:t>
            </a:r>
            <a:r>
              <a:rPr lang="sr-Latn-ME" sz="2700" dirty="0">
                <a:effectLst/>
                <a:latin typeface="Lucida Bright" panose="02040602050505020304" pitchFamily="18" charset="0"/>
              </a:rPr>
              <a:t>- </a:t>
            </a:r>
            <a:br>
              <a:rPr lang="sr-Latn-ME" sz="2700" dirty="0">
                <a:effectLst/>
                <a:latin typeface="Lucida Bright" panose="02040602050505020304" pitchFamily="18" charset="0"/>
              </a:rPr>
            </a:br>
            <a:endParaRPr lang="en-US" sz="2700" i="1" spc="-150" dirty="0">
              <a:solidFill>
                <a:srgbClr val="FF5050"/>
              </a:solidFill>
              <a:effectLst/>
              <a:latin typeface="Lucida Bright" panose="02040602050505020304" pitchFamily="18" charset="0"/>
            </a:endParaRPr>
          </a:p>
        </p:txBody>
      </p:sp>
      <p:sp>
        <p:nvSpPr>
          <p:cNvPr id="3" name="Content Placeholder 2"/>
          <p:cNvSpPr>
            <a:spLocks noGrp="1"/>
          </p:cNvSpPr>
          <p:nvPr>
            <p:ph idx="1"/>
          </p:nvPr>
        </p:nvSpPr>
        <p:spPr>
          <a:xfrm>
            <a:off x="166664" y="1988840"/>
            <a:ext cx="12025336" cy="4941168"/>
          </a:xfrm>
        </p:spPr>
        <p:txBody>
          <a:bodyPr>
            <a:noAutofit/>
          </a:bodyPr>
          <a:lstStyle/>
          <a:p>
            <a:pPr marL="0" indent="0" algn="just">
              <a:lnSpc>
                <a:spcPct val="100000"/>
              </a:lnSpc>
              <a:buNone/>
            </a:pPr>
            <a:r>
              <a:rPr lang="sr-Latn-ME" sz="2100" b="1" dirty="0">
                <a:solidFill>
                  <a:srgbClr val="FFFF99"/>
                </a:solidFill>
                <a:effectLst/>
                <a:latin typeface="Lucida Bright" panose="02040602050505020304" pitchFamily="18" charset="0"/>
              </a:rPr>
              <a:t>Walrave &amp; Koch 36/74. </a:t>
            </a:r>
            <a:r>
              <a:rPr lang="sr-Latn-ME" sz="1900" b="1" dirty="0">
                <a:effectLst/>
                <a:latin typeface="Lucida Bright" panose="02040602050505020304" pitchFamily="18" charset="0"/>
              </a:rPr>
              <a:t>(</a:t>
            </a:r>
            <a:r>
              <a:rPr lang="sr-Latn-ME" sz="1900" b="1" u="sng" dirty="0">
                <a:effectLst/>
                <a:latin typeface="Lucida Bright" panose="02040602050505020304" pitchFamily="18" charset="0"/>
              </a:rPr>
              <a:t>sloboda kretanja radnika i sloboda pružanja usluga</a:t>
            </a:r>
            <a:r>
              <a:rPr lang="sr-Latn-ME" sz="1900" b="1" dirty="0">
                <a:effectLst/>
                <a:latin typeface="Lucida Bright" panose="02040602050505020304" pitchFamily="18" charset="0"/>
              </a:rPr>
              <a:t>)</a:t>
            </a:r>
            <a:endParaRPr lang="sr-Latn-ME" sz="1900" b="1" dirty="0">
              <a:solidFill>
                <a:srgbClr val="FFFF99"/>
              </a:solidFill>
              <a:effectLst/>
              <a:latin typeface="Lucida Bright" panose="02040602050505020304" pitchFamily="18" charset="0"/>
            </a:endParaRPr>
          </a:p>
          <a:p>
            <a:pPr algn="just">
              <a:lnSpc>
                <a:spcPct val="100000"/>
              </a:lnSpc>
            </a:pPr>
            <a:r>
              <a:rPr lang="sr-Latn-ME" sz="1900" b="1" dirty="0">
                <a:solidFill>
                  <a:srgbClr val="FF5050"/>
                </a:solidFill>
                <a:effectLst/>
                <a:latin typeface="Lucida Bright" panose="02040602050505020304" pitchFamily="18" charset="0"/>
              </a:rPr>
              <a:t>Prvi slučaj u kojem je ustanovljeno horizontalno neposredno dejstvo odredbi UFEU o nekoj od osnovnih sloboda unutrašnjeg tržišta (slobode kretanja radnika i slobode pružanja usluga)</a:t>
            </a:r>
            <a:r>
              <a:rPr lang="sr-Latn-ME" sz="1900" b="1" dirty="0">
                <a:effectLst/>
                <a:latin typeface="Lucida Bright" panose="02040602050505020304" pitchFamily="18" charset="0"/>
              </a:rPr>
              <a:t>; </a:t>
            </a:r>
          </a:p>
          <a:p>
            <a:pPr algn="just">
              <a:lnSpc>
                <a:spcPct val="100000"/>
              </a:lnSpc>
            </a:pPr>
            <a:r>
              <a:rPr lang="sr-Latn-ME" sz="1900" b="1" u="sng" dirty="0">
                <a:effectLst/>
                <a:latin typeface="Lucida Bright" panose="02040602050505020304" pitchFamily="18" charset="0"/>
              </a:rPr>
              <a:t>Meritum spora</a:t>
            </a:r>
            <a:r>
              <a:rPr lang="sr-Latn-ME" sz="1900" b="1" dirty="0">
                <a:effectLst/>
                <a:latin typeface="Lucida Bright" panose="02040602050505020304" pitchFamily="18" charset="0"/>
              </a:rPr>
              <a:t> pred holandskim sudom je vezan za dvojicu profesionalnih vozača motocikala koji daju tempo takmičarima na biciklističkim trkama, holandske državljane (</a:t>
            </a:r>
            <a:r>
              <a:rPr lang="sr-Latn-ME" sz="1900" b="1" i="1" dirty="0">
                <a:effectLst/>
                <a:latin typeface="Lucida Bright" panose="02040602050505020304" pitchFamily="18" charset="0"/>
              </a:rPr>
              <a:t>Walrave </a:t>
            </a:r>
            <a:r>
              <a:rPr lang="sr-Latn-ME" sz="1900" b="1" dirty="0">
                <a:effectLst/>
                <a:latin typeface="Lucida Bright" panose="02040602050505020304" pitchFamily="18" charset="0"/>
              </a:rPr>
              <a:t>i</a:t>
            </a:r>
            <a:r>
              <a:rPr lang="sr-Latn-ME" sz="1900" b="1" i="1" dirty="0">
                <a:effectLst/>
                <a:latin typeface="Lucida Bright" panose="02040602050505020304" pitchFamily="18" charset="0"/>
              </a:rPr>
              <a:t> Koch</a:t>
            </a:r>
            <a:r>
              <a:rPr lang="sr-Latn-ME" sz="1900" b="1" dirty="0">
                <a:effectLst/>
                <a:latin typeface="Lucida Bright" panose="02040602050505020304" pitchFamily="18" charset="0"/>
              </a:rPr>
              <a:t>),. Ova lica su pokrenula sudski postupak zbog izmjene pravila Međunarodne biciklističke unije (UCI), osnovom kojih su davoaci tempa na Svjetskom prvenstvu u biciklizmu morali biti iz iste države kao i takmičari iz ekipe, tvrdeći da je riječ o (nedozvoljenim) diskriminatornim ograničenjima slobode kretanja radnika i slobode pružanja usluga. </a:t>
            </a:r>
          </a:p>
          <a:p>
            <a:pPr algn="just">
              <a:lnSpc>
                <a:spcPct val="100000"/>
              </a:lnSpc>
            </a:pPr>
            <a:r>
              <a:rPr lang="sr-Latn-ME" sz="1850" b="1" dirty="0">
                <a:effectLst/>
                <a:latin typeface="Lucida Bright" panose="02040602050505020304" pitchFamily="18" charset="0"/>
              </a:rPr>
              <a:t>Sud pravde je zauzeo stanovište da se zabrana diskriminacije po osnovu državljanstva „</a:t>
            </a:r>
            <a:r>
              <a:rPr lang="sr-Latn-ME" sz="1850" b="1" dirty="0">
                <a:solidFill>
                  <a:srgbClr val="FF5050"/>
                </a:solidFill>
                <a:effectLst/>
                <a:latin typeface="Lucida Bright" panose="02040602050505020304" pitchFamily="18" charset="0"/>
              </a:rPr>
              <a:t>odnosi ne samo na aktivnosti javnih organa, već se primjenjuje i na pravila bilo kakve prirode koja su usmjerena na kolektivno regulisanje zaposlenja i pružanja usluga</a:t>
            </a:r>
            <a:r>
              <a:rPr lang="sr-Latn-ME" sz="1850" b="1" dirty="0">
                <a:solidFill>
                  <a:srgbClr val="FFFF99"/>
                </a:solidFill>
                <a:effectLst/>
                <a:latin typeface="Lucida Bright" panose="02040602050505020304" pitchFamily="18" charset="0"/>
              </a:rPr>
              <a:t>.</a:t>
            </a:r>
            <a:r>
              <a:rPr lang="sr-Latn-ME" sz="1850" b="1" dirty="0">
                <a:effectLst/>
                <a:latin typeface="Lucida Bright" panose="02040602050505020304" pitchFamily="18" charset="0"/>
              </a:rPr>
              <a:t>“ Time je (in)direktno uslovio ukidanje spornih pravila UCI-ja i ustanovio standard i da </a:t>
            </a:r>
            <a:r>
              <a:rPr lang="sr-Latn-ME" sz="1850" b="1" dirty="0">
                <a:solidFill>
                  <a:srgbClr val="FFFF99"/>
                </a:solidFill>
                <a:effectLst/>
                <a:latin typeface="Lucida Bright" panose="02040602050505020304" pitchFamily="18" charset="0"/>
              </a:rPr>
              <a:t>autonomni propisi usmjereni na uređenje kolektivnog zapošljavanja mogu predstavljati diskriminatorno ograničenje slobode kretanja radnika i pružanja usluga (HND)</a:t>
            </a:r>
            <a:r>
              <a:rPr lang="sr-Latn-ME" sz="1850" b="1" dirty="0">
                <a:effectLst/>
                <a:latin typeface="Lucida Bright" panose="02040602050505020304" pitchFamily="18" charset="0"/>
              </a:rPr>
              <a:t>, (</a:t>
            </a:r>
            <a:r>
              <a:rPr lang="sr-Latn-ME" sz="1850" dirty="0">
                <a:effectLst/>
                <a:latin typeface="Lucida Bright" panose="02040602050505020304" pitchFamily="18" charset="0"/>
              </a:rPr>
              <a:t>što je malo nakon toga potvrđeno u slučaju </a:t>
            </a:r>
            <a:r>
              <a:rPr lang="sr-Latn-ME" sz="1850" i="1" dirty="0">
                <a:effectLst/>
                <a:latin typeface="Lucida Bright" panose="02040602050505020304" pitchFamily="18" charset="0"/>
              </a:rPr>
              <a:t>Dona </a:t>
            </a:r>
            <a:r>
              <a:rPr lang="sr-Latn-ME" sz="1850" dirty="0">
                <a:effectLst/>
                <a:latin typeface="Lucida Bright" panose="02040602050505020304" pitchFamily="18" charset="0"/>
              </a:rPr>
              <a:t>13/76</a:t>
            </a:r>
            <a:r>
              <a:rPr lang="sr-Latn-ME" sz="1850" b="1" dirty="0">
                <a:effectLst/>
                <a:latin typeface="Lucida Bright" panose="02040602050505020304" pitchFamily="18" charset="0"/>
              </a:rPr>
              <a:t>).</a:t>
            </a:r>
          </a:p>
          <a:p>
            <a:pPr algn="just">
              <a:lnSpc>
                <a:spcPct val="100000"/>
              </a:lnSpc>
            </a:pPr>
            <a:r>
              <a:rPr lang="sr-Latn-ME" sz="1900" b="1" dirty="0">
                <a:effectLst/>
                <a:latin typeface="Lucida Bright" panose="02040602050505020304" pitchFamily="18" charset="0"/>
              </a:rPr>
              <a:t>.</a:t>
            </a:r>
          </a:p>
          <a:p>
            <a:pPr algn="just">
              <a:lnSpc>
                <a:spcPct val="100000"/>
              </a:lnSpc>
            </a:pPr>
            <a:endParaRPr lang="sr-Latn-ME" sz="1900" b="1" dirty="0">
              <a:effectLst/>
              <a:latin typeface="Lucida Bright" panose="02040602050505020304" pitchFamily="18" charset="0"/>
            </a:endParaRPr>
          </a:p>
          <a:p>
            <a:pPr algn="just">
              <a:lnSpc>
                <a:spcPct val="100000"/>
              </a:lnSpc>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664" y="173763"/>
            <a:ext cx="1961361" cy="792088"/>
          </a:xfrm>
          <a:prstGeom prst="rect">
            <a:avLst/>
          </a:prstGeom>
        </p:spPr>
      </p:pic>
    </p:spTree>
    <p:extLst>
      <p:ext uri="{BB962C8B-B14F-4D97-AF65-F5344CB8AC3E}">
        <p14:creationId xmlns:p14="http://schemas.microsoft.com/office/powerpoint/2010/main" val="20658271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31069</TotalTime>
  <Words>4229</Words>
  <Application>Microsoft Office PowerPoint</Application>
  <PresentationFormat>Widescreen</PresentationFormat>
  <Paragraphs>134</Paragraphs>
  <Slides>21</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21</vt:i4>
      </vt:variant>
    </vt:vector>
  </HeadingPairs>
  <TitlesOfParts>
    <vt:vector size="33" baseType="lpstr">
      <vt:lpstr>Arial</vt:lpstr>
      <vt:lpstr>Batang</vt:lpstr>
      <vt:lpstr>Bookman Old Style</vt:lpstr>
      <vt:lpstr>Calibri</vt:lpstr>
      <vt:lpstr>Corbel</vt:lpstr>
      <vt:lpstr>Georgia</vt:lpstr>
      <vt:lpstr>Lucida Bright</vt:lpstr>
      <vt:lpstr>Lucida Fax</vt:lpstr>
      <vt:lpstr>Rockwell</vt:lpstr>
      <vt:lpstr>Times New Roman</vt:lpstr>
      <vt:lpstr>Custom Design</vt:lpstr>
      <vt:lpstr>Damask</vt:lpstr>
      <vt:lpstr>                 MASTER studije Pravnog Fakulteta UCG - PRAVO UNUTRAŠNJEG TRŽIŠTA –    Horizontalno neposredno dejstvo osnovnih sloboda i njegove alternative  (Osnov prezentacije: udžbenička literatura iz informacione liste)   </vt:lpstr>
      <vt:lpstr>Neposredno dejstvo Prava EU (u KontekstU osnovih sloboda unutrašnjeg tržišta): Van Gend en LOOS </vt:lpstr>
      <vt:lpstr>Neposredno dejstvo Prava EU (u KontekstU osnovih sloboda unutrašnjeg tržišta): Van Gend en LOOS </vt:lpstr>
      <vt:lpstr>Neposredno dejstvo Prava EU (u KontekstU osnovih sloboda unutrašnjeg tržišta): Van Gend en LOOS </vt:lpstr>
      <vt:lpstr>Neposredno dejstvo Prava EU  - Vertikalno i horizontalno neposredno dejstvo - </vt:lpstr>
      <vt:lpstr>Neposredno dejstvo Prava EU  - Vertikalno i horizontalno neposredno dejstvo - </vt:lpstr>
      <vt:lpstr>Razgraničenje horizontalnog i vertikalnog neposrednog dejstva  -  Pojam emanacije države u pravu EU - </vt:lpstr>
      <vt:lpstr>Horizontalno neposredno dejstvo Osnovnih Sloboda  - sloboda kretanja radnika, pružanja usluga i poslovnog nastanjivanja -</vt:lpstr>
      <vt:lpstr>Horizontalno neposredno dejstvo Osnovnih Sloboda - DISKRIMINATORNA OGRANIČENJA -  </vt:lpstr>
      <vt:lpstr>Horizontalno neposredno dejstvo Osnovnih Sloboda - DISKRIMINATORNA OGRANIČENJA -  </vt:lpstr>
      <vt:lpstr>Horizontalno neposredno dejstvo Osnovnih Sloboda - DISKRIMINATORNA OGRANIČENJA -  </vt:lpstr>
      <vt:lpstr>Horizontalno neposredno dejstvo Osnovnih Sloboda - NEDISKRIMINATORNA OGRANIČENJA -  </vt:lpstr>
      <vt:lpstr>Horizontalno neposredno dejstvo Osnovnih Sloboda - NEDISKRIMINATORNA OGRANIČENJA -  </vt:lpstr>
      <vt:lpstr>Horizontalno neposredno dejstvo Osnovnih Sloboda - NEDISKRIMINATORNA OGRANIČENJA -  </vt:lpstr>
      <vt:lpstr>Horizontalno neposredno dejstvo Osnovnih Sloboda - NEDISKRIMINATORNA OGRANIČENJA -  </vt:lpstr>
      <vt:lpstr>Horizontalno neposredno dejstvo Osnovnih Sloboda - NEDISKRIMINATORNA OGRANIČENJA -  </vt:lpstr>
      <vt:lpstr>(horizontalno?) neposredno dejstvo slobode kretanja robe - Dansk Supermarked -  </vt:lpstr>
      <vt:lpstr>(horizontalno?) neposredno dejstvo slobode kretanja robe - Prošireno vertikalno neposredne dejstvo člana 34. UFEU -  </vt:lpstr>
      <vt:lpstr>(horizontalno?) neposredno dejstvo slobode kretanja robe - Prošireno vertikalno neposredne dejstvo člana 34. UFEU -  </vt:lpstr>
      <vt:lpstr>(horizontalno?) neposredno dejstvo slobode kretanja robe - Slučaj Fra.BO -  </vt:lpstr>
      <vt:lpstr>(horizontalno?) neposredno dejstvo slobode kretanja robe - Slučaj Fra.BO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992</cp:revision>
  <dcterms:created xsi:type="dcterms:W3CDTF">2014-04-17T22:18:44Z</dcterms:created>
  <dcterms:modified xsi:type="dcterms:W3CDTF">2024-05-29T09:33:13Z</dcterms:modified>
</cp:coreProperties>
</file>